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2C4561-5F43-40E3-8119-6E422B5A22FF}" v="36" dt="2019-09-28T20:20:10.9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Simpson" userId="edb463f9b8165eea" providerId="LiveId" clId="{6B2C4561-5F43-40E3-8119-6E422B5A22FF}"/>
    <pc:docChg chg="undo custSel modSld">
      <pc:chgData name="Amanda Simpson" userId="edb463f9b8165eea" providerId="LiveId" clId="{6B2C4561-5F43-40E3-8119-6E422B5A22FF}" dt="2019-09-28T20:20:20.592" v="2144" actId="1076"/>
      <pc:docMkLst>
        <pc:docMk/>
      </pc:docMkLst>
      <pc:sldChg chg="addSp delSp modSp">
        <pc:chgData name="Amanda Simpson" userId="edb463f9b8165eea" providerId="LiveId" clId="{6B2C4561-5F43-40E3-8119-6E422B5A22FF}" dt="2019-09-28T20:20:20.592" v="2144" actId="1076"/>
        <pc:sldMkLst>
          <pc:docMk/>
          <pc:sldMk cId="190466322" sldId="256"/>
        </pc:sldMkLst>
        <pc:spChg chg="mod">
          <ac:chgData name="Amanda Simpson" userId="edb463f9b8165eea" providerId="LiveId" clId="{6B2C4561-5F43-40E3-8119-6E422B5A22FF}" dt="2019-09-28T20:20:20.592" v="2144" actId="1076"/>
          <ac:spMkLst>
            <pc:docMk/>
            <pc:sldMk cId="190466322" sldId="256"/>
            <ac:spMk id="4" creationId="{00000000-0000-0000-0000-000000000000}"/>
          </ac:spMkLst>
        </pc:spChg>
        <pc:spChg chg="mod">
          <ac:chgData name="Amanda Simpson" userId="edb463f9b8165eea" providerId="LiveId" clId="{6B2C4561-5F43-40E3-8119-6E422B5A22FF}" dt="2019-09-28T20:06:25.672" v="1713" actId="1076"/>
          <ac:spMkLst>
            <pc:docMk/>
            <pc:sldMk cId="190466322" sldId="256"/>
            <ac:spMk id="6" creationId="{00000000-0000-0000-0000-000000000000}"/>
          </ac:spMkLst>
        </pc:spChg>
        <pc:spChg chg="mod">
          <ac:chgData name="Amanda Simpson" userId="edb463f9b8165eea" providerId="LiveId" clId="{6B2C4561-5F43-40E3-8119-6E422B5A22FF}" dt="2019-09-28T20:06:13.865" v="1711" actId="1076"/>
          <ac:spMkLst>
            <pc:docMk/>
            <pc:sldMk cId="190466322" sldId="256"/>
            <ac:spMk id="7" creationId="{00000000-0000-0000-0000-000000000000}"/>
          </ac:spMkLst>
        </pc:spChg>
        <pc:spChg chg="mod">
          <ac:chgData name="Amanda Simpson" userId="edb463f9b8165eea" providerId="LiveId" clId="{6B2C4561-5F43-40E3-8119-6E422B5A22FF}" dt="2019-09-28T20:06:10.576" v="1710" actId="1076"/>
          <ac:spMkLst>
            <pc:docMk/>
            <pc:sldMk cId="190466322" sldId="256"/>
            <ac:spMk id="10" creationId="{00000000-0000-0000-0000-000000000000}"/>
          </ac:spMkLst>
        </pc:spChg>
        <pc:spChg chg="mod">
          <ac:chgData name="Amanda Simpson" userId="edb463f9b8165eea" providerId="LiveId" clId="{6B2C4561-5F43-40E3-8119-6E422B5A22FF}" dt="2019-09-28T20:06:05.977" v="1709" actId="1076"/>
          <ac:spMkLst>
            <pc:docMk/>
            <pc:sldMk cId="190466322" sldId="256"/>
            <ac:spMk id="11" creationId="{00000000-0000-0000-0000-000000000000}"/>
          </ac:spMkLst>
        </pc:spChg>
        <pc:spChg chg="mod">
          <ac:chgData name="Amanda Simpson" userId="edb463f9b8165eea" providerId="LiveId" clId="{6B2C4561-5F43-40E3-8119-6E422B5A22FF}" dt="2019-09-28T20:07:23.114" v="1726" actId="14100"/>
          <ac:spMkLst>
            <pc:docMk/>
            <pc:sldMk cId="190466322" sldId="256"/>
            <ac:spMk id="12" creationId="{00000000-0000-0000-0000-000000000000}"/>
          </ac:spMkLst>
        </pc:spChg>
        <pc:spChg chg="del">
          <ac:chgData name="Amanda Simpson" userId="edb463f9b8165eea" providerId="LiveId" clId="{6B2C4561-5F43-40E3-8119-6E422B5A22FF}" dt="2019-09-28T19:21:30.041" v="1225"/>
          <ac:spMkLst>
            <pc:docMk/>
            <pc:sldMk cId="190466322" sldId="256"/>
            <ac:spMk id="13" creationId="{00000000-0000-0000-0000-000000000000}"/>
          </ac:spMkLst>
        </pc:spChg>
        <pc:spChg chg="mod">
          <ac:chgData name="Amanda Simpson" userId="edb463f9b8165eea" providerId="LiveId" clId="{6B2C4561-5F43-40E3-8119-6E422B5A22FF}" dt="2019-09-28T20:08:21.755" v="1812" actId="14100"/>
          <ac:spMkLst>
            <pc:docMk/>
            <pc:sldMk cId="190466322" sldId="256"/>
            <ac:spMk id="14" creationId="{00000000-0000-0000-0000-000000000000}"/>
          </ac:spMkLst>
        </pc:spChg>
        <pc:spChg chg="del">
          <ac:chgData name="Amanda Simpson" userId="edb463f9b8165eea" providerId="LiveId" clId="{6B2C4561-5F43-40E3-8119-6E422B5A22FF}" dt="2019-09-28T19:21:25.145" v="1224"/>
          <ac:spMkLst>
            <pc:docMk/>
            <pc:sldMk cId="190466322" sldId="256"/>
            <ac:spMk id="15" creationId="{00000000-0000-0000-0000-000000000000}"/>
          </ac:spMkLst>
        </pc:spChg>
        <pc:spChg chg="mod">
          <ac:chgData name="Amanda Simpson" userId="edb463f9b8165eea" providerId="LiveId" clId="{6B2C4561-5F43-40E3-8119-6E422B5A22FF}" dt="2019-09-28T19:27:13.291" v="1366" actId="14100"/>
          <ac:spMkLst>
            <pc:docMk/>
            <pc:sldMk cId="190466322" sldId="256"/>
            <ac:spMk id="16" creationId="{00000000-0000-0000-0000-000000000000}"/>
          </ac:spMkLst>
        </pc:spChg>
        <pc:spChg chg="mod">
          <ac:chgData name="Amanda Simpson" userId="edb463f9b8165eea" providerId="LiveId" clId="{6B2C4561-5F43-40E3-8119-6E422B5A22FF}" dt="2019-09-28T19:27:17.490" v="1367" actId="1076"/>
          <ac:spMkLst>
            <pc:docMk/>
            <pc:sldMk cId="190466322" sldId="256"/>
            <ac:spMk id="17" creationId="{00000000-0000-0000-0000-000000000000}"/>
          </ac:spMkLst>
        </pc:spChg>
        <pc:spChg chg="mod">
          <ac:chgData name="Amanda Simpson" userId="edb463f9b8165eea" providerId="LiveId" clId="{6B2C4561-5F43-40E3-8119-6E422B5A22FF}" dt="2019-09-28T19:13:03.684" v="893" actId="14100"/>
          <ac:spMkLst>
            <pc:docMk/>
            <pc:sldMk cId="190466322" sldId="256"/>
            <ac:spMk id="18" creationId="{00000000-0000-0000-0000-000000000000}"/>
          </ac:spMkLst>
        </pc:spChg>
        <pc:spChg chg="mod">
          <ac:chgData name="Amanda Simpson" userId="edb463f9b8165eea" providerId="LiveId" clId="{6B2C4561-5F43-40E3-8119-6E422B5A22FF}" dt="2019-09-28T19:13:06.828" v="894" actId="1076"/>
          <ac:spMkLst>
            <pc:docMk/>
            <pc:sldMk cId="190466322" sldId="256"/>
            <ac:spMk id="19" creationId="{00000000-0000-0000-0000-000000000000}"/>
          </ac:spMkLst>
        </pc:spChg>
        <pc:spChg chg="mod">
          <ac:chgData name="Amanda Simpson" userId="edb463f9b8165eea" providerId="LiveId" clId="{6B2C4561-5F43-40E3-8119-6E422B5A22FF}" dt="2019-09-28T19:27:31.804" v="1371" actId="1076"/>
          <ac:spMkLst>
            <pc:docMk/>
            <pc:sldMk cId="190466322" sldId="256"/>
            <ac:spMk id="20" creationId="{00000000-0000-0000-0000-000000000000}"/>
          </ac:spMkLst>
        </pc:spChg>
        <pc:spChg chg="mod">
          <ac:chgData name="Amanda Simpson" userId="edb463f9b8165eea" providerId="LiveId" clId="{6B2C4561-5F43-40E3-8119-6E422B5A22FF}" dt="2019-09-28T19:27:28.819" v="1370" actId="1076"/>
          <ac:spMkLst>
            <pc:docMk/>
            <pc:sldMk cId="190466322" sldId="256"/>
            <ac:spMk id="21" creationId="{00000000-0000-0000-0000-000000000000}"/>
          </ac:spMkLst>
        </pc:spChg>
        <pc:spChg chg="mod">
          <ac:chgData name="Amanda Simpson" userId="edb463f9b8165eea" providerId="LiveId" clId="{6B2C4561-5F43-40E3-8119-6E422B5A22FF}" dt="2019-09-28T19:27:04.884" v="1364" actId="1076"/>
          <ac:spMkLst>
            <pc:docMk/>
            <pc:sldMk cId="190466322" sldId="256"/>
            <ac:spMk id="24" creationId="{00000000-0000-0000-0000-000000000000}"/>
          </ac:spMkLst>
        </pc:spChg>
        <pc:spChg chg="del mod">
          <ac:chgData name="Amanda Simpson" userId="edb463f9b8165eea" providerId="LiveId" clId="{6B2C4561-5F43-40E3-8119-6E422B5A22FF}" dt="2019-09-28T19:07:32.619" v="711"/>
          <ac:spMkLst>
            <pc:docMk/>
            <pc:sldMk cId="190466322" sldId="256"/>
            <ac:spMk id="25" creationId="{00000000-0000-0000-0000-000000000000}"/>
          </ac:spMkLst>
        </pc:spChg>
        <pc:spChg chg="mod">
          <ac:chgData name="Amanda Simpson" userId="edb463f9b8165eea" providerId="LiveId" clId="{6B2C4561-5F43-40E3-8119-6E422B5A22FF}" dt="2019-09-28T20:17:43.424" v="2118" actId="1076"/>
          <ac:spMkLst>
            <pc:docMk/>
            <pc:sldMk cId="190466322" sldId="256"/>
            <ac:spMk id="28" creationId="{00000000-0000-0000-0000-000000000000}"/>
          </ac:spMkLst>
        </pc:spChg>
        <pc:spChg chg="mod">
          <ac:chgData name="Amanda Simpson" userId="edb463f9b8165eea" providerId="LiveId" clId="{6B2C4561-5F43-40E3-8119-6E422B5A22FF}" dt="2019-09-28T20:17:48.057" v="2119" actId="1076"/>
          <ac:spMkLst>
            <pc:docMk/>
            <pc:sldMk cId="190466322" sldId="256"/>
            <ac:spMk id="29" creationId="{00000000-0000-0000-0000-000000000000}"/>
          </ac:spMkLst>
        </pc:spChg>
        <pc:spChg chg="mod">
          <ac:chgData name="Amanda Simpson" userId="edb463f9b8165eea" providerId="LiveId" clId="{6B2C4561-5F43-40E3-8119-6E422B5A22FF}" dt="2019-09-28T19:27:37.163" v="1373" actId="1076"/>
          <ac:spMkLst>
            <pc:docMk/>
            <pc:sldMk cId="190466322" sldId="256"/>
            <ac:spMk id="30" creationId="{00000000-0000-0000-0000-000000000000}"/>
          </ac:spMkLst>
        </pc:spChg>
        <pc:spChg chg="mod">
          <ac:chgData name="Amanda Simpson" userId="edb463f9b8165eea" providerId="LiveId" clId="{6B2C4561-5F43-40E3-8119-6E422B5A22FF}" dt="2019-09-28T19:27:41.083" v="1374" actId="1076"/>
          <ac:spMkLst>
            <pc:docMk/>
            <pc:sldMk cId="190466322" sldId="256"/>
            <ac:spMk id="31" creationId="{00000000-0000-0000-0000-000000000000}"/>
          </ac:spMkLst>
        </pc:spChg>
        <pc:spChg chg="del">
          <ac:chgData name="Amanda Simpson" userId="edb463f9b8165eea" providerId="LiveId" clId="{6B2C4561-5F43-40E3-8119-6E422B5A22FF}" dt="2019-09-28T19:25:48.840" v="1350"/>
          <ac:spMkLst>
            <pc:docMk/>
            <pc:sldMk cId="190466322" sldId="256"/>
            <ac:spMk id="32" creationId="{00000000-0000-0000-0000-000000000000}"/>
          </ac:spMkLst>
        </pc:spChg>
        <pc:spChg chg="del">
          <ac:chgData name="Amanda Simpson" userId="edb463f9b8165eea" providerId="LiveId" clId="{6B2C4561-5F43-40E3-8119-6E422B5A22FF}" dt="2019-09-28T19:25:51.450" v="1351"/>
          <ac:spMkLst>
            <pc:docMk/>
            <pc:sldMk cId="190466322" sldId="256"/>
            <ac:spMk id="33" creationId="{00000000-0000-0000-0000-000000000000}"/>
          </ac:spMkLst>
        </pc:spChg>
        <pc:spChg chg="del">
          <ac:chgData name="Amanda Simpson" userId="edb463f9b8165eea" providerId="LiveId" clId="{6B2C4561-5F43-40E3-8119-6E422B5A22FF}" dt="2019-09-28T19:25:55.752" v="1353"/>
          <ac:spMkLst>
            <pc:docMk/>
            <pc:sldMk cId="190466322" sldId="256"/>
            <ac:spMk id="34" creationId="{00000000-0000-0000-0000-000000000000}"/>
          </ac:spMkLst>
        </pc:spChg>
        <pc:spChg chg="del">
          <ac:chgData name="Amanda Simpson" userId="edb463f9b8165eea" providerId="LiveId" clId="{6B2C4561-5F43-40E3-8119-6E422B5A22FF}" dt="2019-09-28T19:25:53.137" v="1352"/>
          <ac:spMkLst>
            <pc:docMk/>
            <pc:sldMk cId="190466322" sldId="256"/>
            <ac:spMk id="35" creationId="{00000000-0000-0000-0000-000000000000}"/>
          </ac:spMkLst>
        </pc:spChg>
        <pc:spChg chg="add del mod">
          <ac:chgData name="Amanda Simpson" userId="edb463f9b8165eea" providerId="LiveId" clId="{6B2C4561-5F43-40E3-8119-6E422B5A22FF}" dt="2019-09-28T19:26:48.997" v="1363"/>
          <ac:spMkLst>
            <pc:docMk/>
            <pc:sldMk cId="190466322" sldId="256"/>
            <ac:spMk id="39" creationId="{DFF078F6-1CFA-47E8-80AE-96289B236B68}"/>
          </ac:spMkLst>
        </pc:spChg>
        <pc:spChg chg="add mod">
          <ac:chgData name="Amanda Simpson" userId="edb463f9b8165eea" providerId="LiveId" clId="{6B2C4561-5F43-40E3-8119-6E422B5A22FF}" dt="2019-09-28T19:27:21.451" v="1368" actId="1076"/>
          <ac:spMkLst>
            <pc:docMk/>
            <pc:sldMk cId="190466322" sldId="256"/>
            <ac:spMk id="41" creationId="{87F6E6DD-CF72-49F4-A3DE-3469F8EA21A7}"/>
          </ac:spMkLst>
        </pc:spChg>
        <pc:spChg chg="add mod">
          <ac:chgData name="Amanda Simpson" userId="edb463f9b8165eea" providerId="LiveId" clId="{6B2C4561-5F43-40E3-8119-6E422B5A22FF}" dt="2019-09-28T19:27:25.987" v="1369" actId="1076"/>
          <ac:spMkLst>
            <pc:docMk/>
            <pc:sldMk cId="190466322" sldId="256"/>
            <ac:spMk id="43" creationId="{AC011CAB-3774-47E8-BAA0-B6B815D56968}"/>
          </ac:spMkLst>
        </pc:spChg>
        <pc:spChg chg="add mod">
          <ac:chgData name="Amanda Simpson" userId="edb463f9b8165eea" providerId="LiveId" clId="{6B2C4561-5F43-40E3-8119-6E422B5A22FF}" dt="2019-09-28T20:06:03.857" v="1708" actId="1076"/>
          <ac:spMkLst>
            <pc:docMk/>
            <pc:sldMk cId="190466322" sldId="256"/>
            <ac:spMk id="44" creationId="{8F503EC7-563E-4D03-8EBA-9D8D6E544A1F}"/>
          </ac:spMkLst>
        </pc:spChg>
        <pc:spChg chg="add mod">
          <ac:chgData name="Amanda Simpson" userId="edb463f9b8165eea" providerId="LiveId" clId="{6B2C4561-5F43-40E3-8119-6E422B5A22FF}" dt="2019-09-28T20:06:00.192" v="1707" actId="1076"/>
          <ac:spMkLst>
            <pc:docMk/>
            <pc:sldMk cId="190466322" sldId="256"/>
            <ac:spMk id="46" creationId="{56275D09-5C3B-4EED-8813-9A39CEAFD500}"/>
          </ac:spMkLst>
        </pc:spChg>
        <pc:spChg chg="mod">
          <ac:chgData name="Amanda Simpson" userId="edb463f9b8165eea" providerId="LiveId" clId="{6B2C4561-5F43-40E3-8119-6E422B5A22FF}" dt="2019-09-28T20:17:11.042" v="2106" actId="1076"/>
          <ac:spMkLst>
            <pc:docMk/>
            <pc:sldMk cId="190466322" sldId="256"/>
            <ac:spMk id="54" creationId="{00000000-0000-0000-0000-000000000000}"/>
          </ac:spMkLst>
        </pc:spChg>
        <pc:spChg chg="add mod">
          <ac:chgData name="Amanda Simpson" userId="edb463f9b8165eea" providerId="LiveId" clId="{6B2C4561-5F43-40E3-8119-6E422B5A22FF}" dt="2019-09-28T20:17:28.785" v="2113" actId="1076"/>
          <ac:spMkLst>
            <pc:docMk/>
            <pc:sldMk cId="190466322" sldId="256"/>
            <ac:spMk id="62" creationId="{AF58FC1F-B736-44EC-AFB7-BC53FA46F5FA}"/>
          </ac:spMkLst>
        </pc:spChg>
        <pc:spChg chg="add mod">
          <ac:chgData name="Amanda Simpson" userId="edb463f9b8165eea" providerId="LiveId" clId="{6B2C4561-5F43-40E3-8119-6E422B5A22FF}" dt="2019-09-28T20:17:52.473" v="2120" actId="1076"/>
          <ac:spMkLst>
            <pc:docMk/>
            <pc:sldMk cId="190466322" sldId="256"/>
            <ac:spMk id="63" creationId="{C32AA32D-BE00-48AE-98DF-CE2ADAC90FCC}"/>
          </ac:spMkLst>
        </pc:spChg>
        <pc:spChg chg="add mod">
          <ac:chgData name="Amanda Simpson" userId="edb463f9b8165eea" providerId="LiveId" clId="{6B2C4561-5F43-40E3-8119-6E422B5A22FF}" dt="2019-09-28T20:17:26.393" v="2112" actId="1076"/>
          <ac:spMkLst>
            <pc:docMk/>
            <pc:sldMk cId="190466322" sldId="256"/>
            <ac:spMk id="64" creationId="{D7EA3A90-365B-4B47-A089-9B06E22D881B}"/>
          </ac:spMkLst>
        </pc:spChg>
        <pc:spChg chg="add mod">
          <ac:chgData name="Amanda Simpson" userId="edb463f9b8165eea" providerId="LiveId" clId="{6B2C4561-5F43-40E3-8119-6E422B5A22FF}" dt="2019-09-28T20:08:29.977" v="1814" actId="1076"/>
          <ac:spMkLst>
            <pc:docMk/>
            <pc:sldMk cId="190466322" sldId="256"/>
            <ac:spMk id="81" creationId="{112C6B41-6547-4AB4-9805-8C5A243B8DE7}"/>
          </ac:spMkLst>
        </pc:spChg>
        <pc:spChg chg="add mod">
          <ac:chgData name="Amanda Simpson" userId="edb463f9b8165eea" providerId="LiveId" clId="{6B2C4561-5F43-40E3-8119-6E422B5A22FF}" dt="2019-09-28T20:17:56.088" v="2121" actId="1076"/>
          <ac:spMkLst>
            <pc:docMk/>
            <pc:sldMk cId="190466322" sldId="256"/>
            <ac:spMk id="108" creationId="{872103CD-CA3B-4EF5-B2B3-9432062E7855}"/>
          </ac:spMkLst>
        </pc:spChg>
        <pc:graphicFrameChg chg="mod modGraphic">
          <ac:chgData name="Amanda Simpson" userId="edb463f9b8165eea" providerId="LiveId" clId="{6B2C4561-5F43-40E3-8119-6E422B5A22FF}" dt="2019-09-28T20:15:06.617" v="2011" actId="1076"/>
          <ac:graphicFrameMkLst>
            <pc:docMk/>
            <pc:sldMk cId="190466322" sldId="256"/>
            <ac:graphicFrameMk id="5" creationId="{00000000-0000-0000-0000-000000000000}"/>
          </ac:graphicFrameMkLst>
        </pc:graphicFrameChg>
        <pc:picChg chg="add mod">
          <ac:chgData name="Amanda Simpson" userId="edb463f9b8165eea" providerId="LiveId" clId="{6B2C4561-5F43-40E3-8119-6E422B5A22FF}" dt="2019-09-28T20:09:19.329" v="1824" actId="14100"/>
          <ac:picMkLst>
            <pc:docMk/>
            <pc:sldMk cId="190466322" sldId="256"/>
            <ac:picMk id="83" creationId="{0CF51F14-D307-4E8B-AB20-61FDA390BF3E}"/>
          </ac:picMkLst>
        </pc:picChg>
        <pc:picChg chg="mod">
          <ac:chgData name="Amanda Simpson" userId="edb463f9b8165eea" providerId="LiveId" clId="{6B2C4561-5F43-40E3-8119-6E422B5A22FF}" dt="2019-09-28T20:20:10.976" v="2142" actId="1076"/>
          <ac:picMkLst>
            <pc:docMk/>
            <pc:sldMk cId="190466322" sldId="256"/>
            <ac:picMk id="1026" creationId="{00000000-0000-0000-0000-000000000000}"/>
          </ac:picMkLst>
        </pc:picChg>
        <pc:picChg chg="mod">
          <ac:chgData name="Amanda Simpson" userId="edb463f9b8165eea" providerId="LiveId" clId="{6B2C4561-5F43-40E3-8119-6E422B5A22FF}" dt="2019-09-28T20:15:09.120" v="2012" actId="1076"/>
          <ac:picMkLst>
            <pc:docMk/>
            <pc:sldMk cId="190466322" sldId="256"/>
            <ac:picMk id="1027" creationId="{00000000-0000-0000-0000-000000000000}"/>
          </ac:picMkLst>
        </pc:picChg>
        <pc:cxnChg chg="mod">
          <ac:chgData name="Amanda Simpson" userId="edb463f9b8165eea" providerId="LiveId" clId="{6B2C4561-5F43-40E3-8119-6E422B5A22FF}" dt="2019-09-28T19:25:10.179" v="1342" actId="14100"/>
          <ac:cxnSpMkLst>
            <pc:docMk/>
            <pc:sldMk cId="190466322" sldId="256"/>
            <ac:cxnSpMk id="9" creationId="{00000000-0000-0000-0000-000000000000}"/>
          </ac:cxnSpMkLst>
        </pc:cxnChg>
        <pc:cxnChg chg="mod">
          <ac:chgData name="Amanda Simpson" userId="edb463f9b8165eea" providerId="LiveId" clId="{6B2C4561-5F43-40E3-8119-6E422B5A22FF}" dt="2019-09-28T20:07:03.105" v="1723" actId="14100"/>
          <ac:cxnSpMkLst>
            <pc:docMk/>
            <pc:sldMk cId="190466322" sldId="256"/>
            <ac:cxnSpMk id="38" creationId="{00000000-0000-0000-0000-000000000000}"/>
          </ac:cxnSpMkLst>
        </pc:cxnChg>
        <pc:cxnChg chg="mod">
          <ac:chgData name="Amanda Simpson" userId="edb463f9b8165eea" providerId="LiveId" clId="{6B2C4561-5F43-40E3-8119-6E422B5A22FF}" dt="2019-09-28T20:06:46.241" v="1720" actId="1076"/>
          <ac:cxnSpMkLst>
            <pc:docMk/>
            <pc:sldMk cId="190466322" sldId="256"/>
            <ac:cxnSpMk id="40" creationId="{00000000-0000-0000-0000-000000000000}"/>
          </ac:cxnSpMkLst>
        </pc:cxnChg>
        <pc:cxnChg chg="mod">
          <ac:chgData name="Amanda Simpson" userId="edb463f9b8165eea" providerId="LiveId" clId="{6B2C4561-5F43-40E3-8119-6E422B5A22FF}" dt="2019-09-28T20:19:18.105" v="2140" actId="1076"/>
          <ac:cxnSpMkLst>
            <pc:docMk/>
            <pc:sldMk cId="190466322" sldId="256"/>
            <ac:cxnSpMk id="42" creationId="{00000000-0000-0000-0000-000000000000}"/>
          </ac:cxnSpMkLst>
        </pc:cxnChg>
        <pc:cxnChg chg="mod">
          <ac:chgData name="Amanda Simpson" userId="edb463f9b8165eea" providerId="LiveId" clId="{6B2C4561-5F43-40E3-8119-6E422B5A22FF}" dt="2019-09-28T20:18:24.640" v="2127" actId="14100"/>
          <ac:cxnSpMkLst>
            <pc:docMk/>
            <pc:sldMk cId="190466322" sldId="256"/>
            <ac:cxnSpMk id="45" creationId="{00000000-0000-0000-0000-000000000000}"/>
          </ac:cxnSpMkLst>
        </pc:cxnChg>
        <pc:cxnChg chg="mod">
          <ac:chgData name="Amanda Simpson" userId="edb463f9b8165eea" providerId="LiveId" clId="{6B2C4561-5F43-40E3-8119-6E422B5A22FF}" dt="2019-09-28T20:14:13.360" v="2000" actId="1076"/>
          <ac:cxnSpMkLst>
            <pc:docMk/>
            <pc:sldMk cId="190466322" sldId="256"/>
            <ac:cxnSpMk id="48" creationId="{00000000-0000-0000-0000-000000000000}"/>
          </ac:cxnSpMkLst>
        </pc:cxnChg>
        <pc:cxnChg chg="add mod">
          <ac:chgData name="Amanda Simpson" userId="edb463f9b8165eea" providerId="LiveId" clId="{6B2C4561-5F43-40E3-8119-6E422B5A22FF}" dt="2019-09-28T20:06:36.992" v="1717" actId="14100"/>
          <ac:cxnSpMkLst>
            <pc:docMk/>
            <pc:sldMk cId="190466322" sldId="256"/>
            <ac:cxnSpMk id="49" creationId="{FB432F73-F036-489D-BABA-9EA3B6CFB925}"/>
          </ac:cxnSpMkLst>
        </pc:cxnChg>
        <pc:cxnChg chg="mod">
          <ac:chgData name="Amanda Simpson" userId="edb463f9b8165eea" providerId="LiveId" clId="{6B2C4561-5F43-40E3-8119-6E422B5A22FF}" dt="2019-09-28T19:24:08.988" v="1332" actId="1076"/>
          <ac:cxnSpMkLst>
            <pc:docMk/>
            <pc:sldMk cId="190466322" sldId="256"/>
            <ac:cxnSpMk id="50" creationId="{00000000-0000-0000-0000-000000000000}"/>
          </ac:cxnSpMkLst>
        </pc:cxnChg>
        <pc:cxnChg chg="add mod">
          <ac:chgData name="Amanda Simpson" userId="edb463f9b8165eea" providerId="LiveId" clId="{6B2C4561-5F43-40E3-8119-6E422B5A22FF}" dt="2019-09-28T20:06:40.577" v="1719" actId="14100"/>
          <ac:cxnSpMkLst>
            <pc:docMk/>
            <pc:sldMk cId="190466322" sldId="256"/>
            <ac:cxnSpMk id="51" creationId="{2A485AAB-8549-4688-A564-95A5BB7B572D}"/>
          </ac:cxnSpMkLst>
        </pc:cxnChg>
        <pc:cxnChg chg="add mod">
          <ac:chgData name="Amanda Simpson" userId="edb463f9b8165eea" providerId="LiveId" clId="{6B2C4561-5F43-40E3-8119-6E422B5A22FF}" dt="2019-09-28T20:18:51.257" v="2134" actId="1076"/>
          <ac:cxnSpMkLst>
            <pc:docMk/>
            <pc:sldMk cId="190466322" sldId="256"/>
            <ac:cxnSpMk id="68" creationId="{D507F138-2975-4918-A4C0-B435A1A21C68}"/>
          </ac:cxnSpMkLst>
        </pc:cxnChg>
        <pc:cxnChg chg="add mod">
          <ac:chgData name="Amanda Simpson" userId="edb463f9b8165eea" providerId="LiveId" clId="{6B2C4561-5F43-40E3-8119-6E422B5A22FF}" dt="2019-09-28T20:06:56.266" v="1721" actId="14100"/>
          <ac:cxnSpMkLst>
            <pc:docMk/>
            <pc:sldMk cId="190466322" sldId="256"/>
            <ac:cxnSpMk id="73" creationId="{953DC268-EE4E-4D4B-9960-7DDF573B2A95}"/>
          </ac:cxnSpMkLst>
        </pc:cxnChg>
        <pc:cxnChg chg="add mod">
          <ac:chgData name="Amanda Simpson" userId="edb463f9b8165eea" providerId="LiveId" clId="{6B2C4561-5F43-40E3-8119-6E422B5A22FF}" dt="2019-09-28T20:09:05.545" v="1821" actId="14100"/>
          <ac:cxnSpMkLst>
            <pc:docMk/>
            <pc:sldMk cId="190466322" sldId="256"/>
            <ac:cxnSpMk id="80" creationId="{3C913755-318D-48E9-9B08-CBC678E73A16}"/>
          </ac:cxnSpMkLst>
        </pc:cxnChg>
        <pc:cxnChg chg="add mod">
          <ac:chgData name="Amanda Simpson" userId="edb463f9b8165eea" providerId="LiveId" clId="{6B2C4561-5F43-40E3-8119-6E422B5A22FF}" dt="2019-09-28T20:08:43.345" v="1817" actId="14100"/>
          <ac:cxnSpMkLst>
            <pc:docMk/>
            <pc:sldMk cId="190466322" sldId="256"/>
            <ac:cxnSpMk id="82" creationId="{B620E504-440E-4835-95B5-91045B9A6A6D}"/>
          </ac:cxnSpMkLst>
        </pc:cxnChg>
        <pc:cxnChg chg="add mod">
          <ac:chgData name="Amanda Simpson" userId="edb463f9b8165eea" providerId="LiveId" clId="{6B2C4561-5F43-40E3-8119-6E422B5A22FF}" dt="2019-09-28T20:09:48.248" v="1829" actId="14100"/>
          <ac:cxnSpMkLst>
            <pc:docMk/>
            <pc:sldMk cId="190466322" sldId="256"/>
            <ac:cxnSpMk id="84" creationId="{EBE6E972-9D46-442A-972E-E64FF3F5F018}"/>
          </ac:cxnSpMkLst>
        </pc:cxnChg>
        <pc:cxnChg chg="add mod">
          <ac:chgData name="Amanda Simpson" userId="edb463f9b8165eea" providerId="LiveId" clId="{6B2C4561-5F43-40E3-8119-6E422B5A22FF}" dt="2019-09-28T20:09:40.057" v="1828" actId="14100"/>
          <ac:cxnSpMkLst>
            <pc:docMk/>
            <pc:sldMk cId="190466322" sldId="256"/>
            <ac:cxnSpMk id="87" creationId="{57A881BD-F55B-4FF1-9512-8CC9A46D728E}"/>
          </ac:cxnSpMkLst>
        </pc:cxnChg>
        <pc:cxnChg chg="add mod">
          <ac:chgData name="Amanda Simpson" userId="edb463f9b8165eea" providerId="LiveId" clId="{6B2C4561-5F43-40E3-8119-6E422B5A22FF}" dt="2019-09-28T20:18:19.048" v="2126" actId="14100"/>
          <ac:cxnSpMkLst>
            <pc:docMk/>
            <pc:sldMk cId="190466322" sldId="256"/>
            <ac:cxnSpMk id="94" creationId="{1E0D028D-1F14-4257-88FC-BF12F340BFB7}"/>
          </ac:cxnSpMkLst>
        </pc:cxnChg>
        <pc:cxnChg chg="add mod">
          <ac:chgData name="Amanda Simpson" userId="edb463f9b8165eea" providerId="LiveId" clId="{6B2C4561-5F43-40E3-8119-6E422B5A22FF}" dt="2019-09-28T20:18:01.864" v="2122" actId="1076"/>
          <ac:cxnSpMkLst>
            <pc:docMk/>
            <pc:sldMk cId="190466322" sldId="256"/>
            <ac:cxnSpMk id="96" creationId="{DB3FC872-04D2-4372-94A8-AB3CFF70A80A}"/>
          </ac:cxnSpMkLst>
        </pc:cxnChg>
        <pc:cxnChg chg="add mod">
          <ac:chgData name="Amanda Simpson" userId="edb463f9b8165eea" providerId="LiveId" clId="{6B2C4561-5F43-40E3-8119-6E422B5A22FF}" dt="2019-09-28T20:14:43.081" v="2006" actId="14100"/>
          <ac:cxnSpMkLst>
            <pc:docMk/>
            <pc:sldMk cId="190466322" sldId="256"/>
            <ac:cxnSpMk id="102" creationId="{32802C0B-AFC9-4AC5-AFD4-4ED5C35B301A}"/>
          </ac:cxnSpMkLst>
        </pc:cxnChg>
        <pc:cxnChg chg="add mod">
          <ac:chgData name="Amanda Simpson" userId="edb463f9b8165eea" providerId="LiveId" clId="{6B2C4561-5F43-40E3-8119-6E422B5A22FF}" dt="2019-09-28T20:18:36.153" v="2130" actId="14100"/>
          <ac:cxnSpMkLst>
            <pc:docMk/>
            <pc:sldMk cId="190466322" sldId="256"/>
            <ac:cxnSpMk id="112" creationId="{E37DF087-79CE-44C8-A8D9-4D003D5A50EF}"/>
          </ac:cxnSpMkLst>
        </pc:cxnChg>
        <pc:cxnChg chg="add mod">
          <ac:chgData name="Amanda Simpson" userId="edb463f9b8165eea" providerId="LiveId" clId="{6B2C4561-5F43-40E3-8119-6E422B5A22FF}" dt="2019-09-28T20:18:47.976" v="2133" actId="14100"/>
          <ac:cxnSpMkLst>
            <pc:docMk/>
            <pc:sldMk cId="190466322" sldId="256"/>
            <ac:cxnSpMk id="114" creationId="{0D420DC2-DCE0-43C4-8332-B311A38074B0}"/>
          </ac:cxnSpMkLst>
        </pc:cxnChg>
        <pc:cxnChg chg="add mod">
          <ac:chgData name="Amanda Simpson" userId="edb463f9b8165eea" providerId="LiveId" clId="{6B2C4561-5F43-40E3-8119-6E422B5A22FF}" dt="2019-09-28T20:19:37.601" v="2141" actId="14100"/>
          <ac:cxnSpMkLst>
            <pc:docMk/>
            <pc:sldMk cId="190466322" sldId="256"/>
            <ac:cxnSpMk id="116" creationId="{86510B67-0726-49A2-87C8-F9B40BABAC5B}"/>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2EF8BB6-32EE-41AF-86BE-EF5EC8DECE28}"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7A75FB-F067-47D2-AE44-802BDA8708D8}" type="slidenum">
              <a:rPr lang="en-GB" smtClean="0"/>
              <a:t>‹#›</a:t>
            </a:fld>
            <a:endParaRPr lang="en-GB"/>
          </a:p>
        </p:txBody>
      </p:sp>
    </p:spTree>
    <p:extLst>
      <p:ext uri="{BB962C8B-B14F-4D97-AF65-F5344CB8AC3E}">
        <p14:creationId xmlns:p14="http://schemas.microsoft.com/office/powerpoint/2010/main" val="1674059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2EF8BB6-32EE-41AF-86BE-EF5EC8DECE28}"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7A75FB-F067-47D2-AE44-802BDA8708D8}" type="slidenum">
              <a:rPr lang="en-GB" smtClean="0"/>
              <a:t>‹#›</a:t>
            </a:fld>
            <a:endParaRPr lang="en-GB"/>
          </a:p>
        </p:txBody>
      </p:sp>
    </p:spTree>
    <p:extLst>
      <p:ext uri="{BB962C8B-B14F-4D97-AF65-F5344CB8AC3E}">
        <p14:creationId xmlns:p14="http://schemas.microsoft.com/office/powerpoint/2010/main" val="1937182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2EF8BB6-32EE-41AF-86BE-EF5EC8DECE28}"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7A75FB-F067-47D2-AE44-802BDA8708D8}" type="slidenum">
              <a:rPr lang="en-GB" smtClean="0"/>
              <a:t>‹#›</a:t>
            </a:fld>
            <a:endParaRPr lang="en-GB"/>
          </a:p>
        </p:txBody>
      </p:sp>
    </p:spTree>
    <p:extLst>
      <p:ext uri="{BB962C8B-B14F-4D97-AF65-F5344CB8AC3E}">
        <p14:creationId xmlns:p14="http://schemas.microsoft.com/office/powerpoint/2010/main" val="2623980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2EF8BB6-32EE-41AF-86BE-EF5EC8DECE28}"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7A75FB-F067-47D2-AE44-802BDA8708D8}" type="slidenum">
              <a:rPr lang="en-GB" smtClean="0"/>
              <a:t>‹#›</a:t>
            </a:fld>
            <a:endParaRPr lang="en-GB"/>
          </a:p>
        </p:txBody>
      </p:sp>
    </p:spTree>
    <p:extLst>
      <p:ext uri="{BB962C8B-B14F-4D97-AF65-F5344CB8AC3E}">
        <p14:creationId xmlns:p14="http://schemas.microsoft.com/office/powerpoint/2010/main" val="2446628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EF8BB6-32EE-41AF-86BE-EF5EC8DECE28}"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7A75FB-F067-47D2-AE44-802BDA8708D8}" type="slidenum">
              <a:rPr lang="en-GB" smtClean="0"/>
              <a:t>‹#›</a:t>
            </a:fld>
            <a:endParaRPr lang="en-GB"/>
          </a:p>
        </p:txBody>
      </p:sp>
    </p:spTree>
    <p:extLst>
      <p:ext uri="{BB962C8B-B14F-4D97-AF65-F5344CB8AC3E}">
        <p14:creationId xmlns:p14="http://schemas.microsoft.com/office/powerpoint/2010/main" val="821166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2EF8BB6-32EE-41AF-86BE-EF5EC8DECE28}"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7A75FB-F067-47D2-AE44-802BDA8708D8}" type="slidenum">
              <a:rPr lang="en-GB" smtClean="0"/>
              <a:t>‹#›</a:t>
            </a:fld>
            <a:endParaRPr lang="en-GB"/>
          </a:p>
        </p:txBody>
      </p:sp>
    </p:spTree>
    <p:extLst>
      <p:ext uri="{BB962C8B-B14F-4D97-AF65-F5344CB8AC3E}">
        <p14:creationId xmlns:p14="http://schemas.microsoft.com/office/powerpoint/2010/main" val="2988207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2EF8BB6-32EE-41AF-86BE-EF5EC8DECE28}" type="datetimeFigureOut">
              <a:rPr lang="en-GB" smtClean="0"/>
              <a:t>08/01/2020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7A75FB-F067-47D2-AE44-802BDA8708D8}" type="slidenum">
              <a:rPr lang="en-GB" smtClean="0"/>
              <a:t>‹#›</a:t>
            </a:fld>
            <a:endParaRPr lang="en-GB"/>
          </a:p>
        </p:txBody>
      </p:sp>
    </p:spTree>
    <p:extLst>
      <p:ext uri="{BB962C8B-B14F-4D97-AF65-F5344CB8AC3E}">
        <p14:creationId xmlns:p14="http://schemas.microsoft.com/office/powerpoint/2010/main" val="561180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2EF8BB6-32EE-41AF-86BE-EF5EC8DECE28}" type="datetimeFigureOut">
              <a:rPr lang="en-GB" smtClean="0"/>
              <a:t>08/01/2020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7A75FB-F067-47D2-AE44-802BDA8708D8}" type="slidenum">
              <a:rPr lang="en-GB" smtClean="0"/>
              <a:t>‹#›</a:t>
            </a:fld>
            <a:endParaRPr lang="en-GB"/>
          </a:p>
        </p:txBody>
      </p:sp>
    </p:spTree>
    <p:extLst>
      <p:ext uri="{BB962C8B-B14F-4D97-AF65-F5344CB8AC3E}">
        <p14:creationId xmlns:p14="http://schemas.microsoft.com/office/powerpoint/2010/main" val="3596332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F8BB6-32EE-41AF-86BE-EF5EC8DECE28}" type="datetimeFigureOut">
              <a:rPr lang="en-GB" smtClean="0"/>
              <a:t>08/01/2020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7A75FB-F067-47D2-AE44-802BDA8708D8}" type="slidenum">
              <a:rPr lang="en-GB" smtClean="0"/>
              <a:t>‹#›</a:t>
            </a:fld>
            <a:endParaRPr lang="en-GB"/>
          </a:p>
        </p:txBody>
      </p:sp>
    </p:spTree>
    <p:extLst>
      <p:ext uri="{BB962C8B-B14F-4D97-AF65-F5344CB8AC3E}">
        <p14:creationId xmlns:p14="http://schemas.microsoft.com/office/powerpoint/2010/main" val="387652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EF8BB6-32EE-41AF-86BE-EF5EC8DECE28}"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7A75FB-F067-47D2-AE44-802BDA8708D8}" type="slidenum">
              <a:rPr lang="en-GB" smtClean="0"/>
              <a:t>‹#›</a:t>
            </a:fld>
            <a:endParaRPr lang="en-GB"/>
          </a:p>
        </p:txBody>
      </p:sp>
    </p:spTree>
    <p:extLst>
      <p:ext uri="{BB962C8B-B14F-4D97-AF65-F5344CB8AC3E}">
        <p14:creationId xmlns:p14="http://schemas.microsoft.com/office/powerpoint/2010/main" val="18846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EF8BB6-32EE-41AF-86BE-EF5EC8DECE28}"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7A75FB-F067-47D2-AE44-802BDA8708D8}" type="slidenum">
              <a:rPr lang="en-GB" smtClean="0"/>
              <a:t>‹#›</a:t>
            </a:fld>
            <a:endParaRPr lang="en-GB"/>
          </a:p>
        </p:txBody>
      </p:sp>
    </p:spTree>
    <p:extLst>
      <p:ext uri="{BB962C8B-B14F-4D97-AF65-F5344CB8AC3E}">
        <p14:creationId xmlns:p14="http://schemas.microsoft.com/office/powerpoint/2010/main" val="1330722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F8BB6-32EE-41AF-86BE-EF5EC8DECE28}" type="datetimeFigureOut">
              <a:rPr lang="en-GB" smtClean="0"/>
              <a:t>08/01/2020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7A75FB-F067-47D2-AE44-802BDA8708D8}" type="slidenum">
              <a:rPr lang="en-GB" smtClean="0"/>
              <a:t>‹#›</a:t>
            </a:fld>
            <a:endParaRPr lang="en-GB"/>
          </a:p>
        </p:txBody>
      </p:sp>
    </p:spTree>
    <p:extLst>
      <p:ext uri="{BB962C8B-B14F-4D97-AF65-F5344CB8AC3E}">
        <p14:creationId xmlns:p14="http://schemas.microsoft.com/office/powerpoint/2010/main" val="4133609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google.co.uk/url?sa=i&amp;rct=j&amp;q=&amp;esrc=s&amp;source=images&amp;cd=&amp;cad=rja&amp;uact=8&amp;ved=2ahUKEwiVmpqI2ODgAhVLyoUKHRTRDIsQjRx6BAgBEAU&amp;url=http://branston-junior.lincs.sch.uk/&amp;psig=AOvVaw22Xy67UzNA9V86VLqXujhH&amp;ust=1551520944609797"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2ahUKEwiVmpqI2ODgAhVLyoUKHRTRDIsQjRx6BAgBEAU&amp;url=http://branston-junior.lincs.sch.uk/&amp;psig=AOvVaw22Xy67UzNA9V86VLqXujhH&amp;ust=1551520944609797"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2ahUKEwiVmpqI2ODgAhVLyoUKHRTRDIsQjRx6BAgBEAU&amp;url=http://branston-junior.lincs.sch.uk/&amp;psig=AOvVaw22Xy67UzNA9V86VLqXujhH&amp;ust=1551520944609797"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2ahUKEwiVmpqI2ODgAhVLyoUKHRTRDIsQjRx6BAgBEAU&amp;url=http://branston-junior.lincs.sch.uk/&amp;psig=AOvVaw22Xy67UzNA9V86VLqXujhH&amp;ust=1551520944609797"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2ahUKEwiVmpqI2ODgAhVLyoUKHRTRDIsQjRx6BAgBEAU&amp;url=http://branston-junior.lincs.sch.uk/&amp;psig=AOvVaw22Xy67UzNA9V86VLqXujhH&amp;ust=1551520944609797"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2ahUKEwiVmpqI2ODgAhVLyoUKHRTRDIsQjRx6BAgBEAU&amp;url=http://branston-junior.lincs.sch.uk/&amp;psig=AOvVaw22Xy67UzNA9V86VLqXujhH&amp;ust=1551520944609797"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2ahUKEwiVmpqI2ODgAhVLyoUKHRTRDIsQjRx6BAgBEAU&amp;url=http://branston-junior.lincs.sch.uk/&amp;psig=AOvVaw22Xy67UzNA9V86VLqXujhH&amp;ust=1551520944609797"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2ahUKEwiVmpqI2ODgAhVLyoUKHRTRDIsQjRx6BAgBEAU&amp;url=http://branston-junior.lincs.sch.uk/&amp;psig=AOvVaw22Xy67UzNA9V86VLqXujhH&amp;ust=1551520944609797"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2ahUKEwiVmpqI2ODgAhVLyoUKHRTRDIsQjRx6BAgBEAU&amp;url=http://branston-junior.lincs.sch.uk/&amp;psig=AOvVaw22Xy67UzNA9V86VLqXujhH&amp;ust=1551520944609797"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2ahUKEwiVmpqI2ODgAhVLyoUKHRTRDIsQjRx6BAgBEAU&amp;url=http://branston-junior.lincs.sch.uk/&amp;psig=AOvVaw22Xy67UzNA9V86VLqXujhH&amp;ust=1551520944609797"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2ahUKEwiVmpqI2ODgAhVLyoUKHRTRDIsQjRx6BAgBEAU&amp;url=http://branston-junior.lincs.sch.uk/&amp;psig=AOvVaw22Xy67UzNA9V86VLqXujhH&amp;ust=1551520944609797"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2ahUKEwiVmpqI2ODgAhVLyoUKHRTRDIsQjRx6BAgBEAU&amp;url=http://branston-junior.lincs.sch.uk/&amp;psig=AOvVaw22Xy67UzNA9V86VLqXujhH&amp;ust=1551520944609797"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2ahUKEwiVmpqI2ODgAhVLyoUKHRTRDIsQjRx6BAgBEAU&amp;url=http://branston-junior.lincs.sch.uk/&amp;psig=AOvVaw22Xy67UzNA9V86VLqXujhH&amp;ust=1551520944609797"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2" name="Straight Arrow Connector 111">
            <a:extLst>
              <a:ext uri="{FF2B5EF4-FFF2-40B4-BE49-F238E27FC236}">
                <a16:creationId xmlns="" xmlns:a16="http://schemas.microsoft.com/office/drawing/2014/main" id="{E37DF087-79CE-44C8-A8D9-4D003D5A50EF}"/>
              </a:ext>
            </a:extLst>
          </p:cNvPr>
          <p:cNvCxnSpPr>
            <a:cxnSpLocks/>
          </p:cNvCxnSpPr>
          <p:nvPr/>
        </p:nvCxnSpPr>
        <p:spPr>
          <a:xfrm flipH="1">
            <a:off x="4386137" y="4966471"/>
            <a:ext cx="984507" cy="1130659"/>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203848" y="169810"/>
            <a:ext cx="3951857" cy="461665"/>
          </a:xfrm>
          <a:prstGeom prst="rect">
            <a:avLst/>
          </a:prstGeom>
          <a:noFill/>
        </p:spPr>
        <p:txBody>
          <a:bodyPr wrap="square" rtlCol="0">
            <a:spAutoFit/>
          </a:bodyPr>
          <a:lstStyle/>
          <a:p>
            <a:r>
              <a:rPr lang="en-GB" sz="2400" b="1" u="sng" dirty="0"/>
              <a:t>Art Progression Map</a:t>
            </a:r>
          </a:p>
        </p:txBody>
      </p:sp>
      <p:pic>
        <p:nvPicPr>
          <p:cNvPr id="102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30717"/>
          <a:stretch/>
        </p:blipFill>
        <p:spPr bwMode="auto">
          <a:xfrm>
            <a:off x="6758752" y="50982"/>
            <a:ext cx="2290638" cy="90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341627724"/>
              </p:ext>
            </p:extLst>
          </p:nvPr>
        </p:nvGraphicFramePr>
        <p:xfrm>
          <a:off x="7573143" y="1190084"/>
          <a:ext cx="1396971" cy="1005840"/>
        </p:xfrm>
        <a:graphic>
          <a:graphicData uri="http://schemas.openxmlformats.org/drawingml/2006/table">
            <a:tbl>
              <a:tblPr firstRow="1" bandRow="1">
                <a:tableStyleId>{5940675A-B579-460E-94D1-54222C63F5DA}</a:tableStyleId>
              </a:tblPr>
              <a:tblGrid>
                <a:gridCol w="1396971">
                  <a:extLst>
                    <a:ext uri="{9D8B030D-6E8A-4147-A177-3AD203B41FA5}">
                      <a16:colId xmlns="" xmlns:a16="http://schemas.microsoft.com/office/drawing/2014/main" val="20000"/>
                    </a:ext>
                  </a:extLst>
                </a:gridCol>
              </a:tblGrid>
              <a:tr h="245285">
                <a:tc>
                  <a:txBody>
                    <a:bodyPr/>
                    <a:lstStyle/>
                    <a:p>
                      <a:pPr algn="ctr"/>
                      <a:r>
                        <a:rPr lang="en-GB" sz="1200" dirty="0"/>
                        <a:t>Year 3/4 </a:t>
                      </a:r>
                    </a:p>
                  </a:txBody>
                  <a:tcPr>
                    <a:solidFill>
                      <a:srgbClr val="0070C0"/>
                    </a:solidFill>
                  </a:tcPr>
                </a:tc>
                <a:extLst>
                  <a:ext uri="{0D108BD9-81ED-4DB2-BD59-A6C34878D82A}">
                    <a16:rowId xmlns="" xmlns:a16="http://schemas.microsoft.com/office/drawing/2014/main" val="10000"/>
                  </a:ext>
                </a:extLst>
              </a:tr>
              <a:tr h="245285">
                <a:tc>
                  <a:txBody>
                    <a:bodyPr/>
                    <a:lstStyle/>
                    <a:p>
                      <a:pPr algn="ctr"/>
                      <a:r>
                        <a:rPr lang="en-GB" sz="1200" dirty="0"/>
                        <a:t>Across all year groups</a:t>
                      </a:r>
                    </a:p>
                  </a:txBody>
                  <a:tcPr>
                    <a:solidFill>
                      <a:schemeClr val="bg1">
                        <a:lumMod val="75000"/>
                      </a:schemeClr>
                    </a:solidFill>
                  </a:tcPr>
                </a:tc>
                <a:extLst>
                  <a:ext uri="{0D108BD9-81ED-4DB2-BD59-A6C34878D82A}">
                    <a16:rowId xmlns="" xmlns:a16="http://schemas.microsoft.com/office/drawing/2014/main" val="10001"/>
                  </a:ext>
                </a:extLst>
              </a:tr>
              <a:tr h="245285">
                <a:tc>
                  <a:txBody>
                    <a:bodyPr/>
                    <a:lstStyle/>
                    <a:p>
                      <a:pPr algn="ctr"/>
                      <a:r>
                        <a:rPr lang="en-GB" sz="1200" dirty="0"/>
                        <a:t>Year 5/6</a:t>
                      </a:r>
                    </a:p>
                  </a:txBody>
                  <a:tcPr>
                    <a:solidFill>
                      <a:srgbClr val="FFC000"/>
                    </a:solidFill>
                  </a:tcPr>
                </a:tc>
                <a:extLst>
                  <a:ext uri="{0D108BD9-81ED-4DB2-BD59-A6C34878D82A}">
                    <a16:rowId xmlns="" xmlns:a16="http://schemas.microsoft.com/office/drawing/2014/main" val="10002"/>
                  </a:ext>
                </a:extLst>
              </a:tr>
            </a:tbl>
          </a:graphicData>
        </a:graphic>
      </p:graphicFrame>
      <p:sp>
        <p:nvSpPr>
          <p:cNvPr id="6" name="Rounded Rectangle 5"/>
          <p:cNvSpPr/>
          <p:nvPr/>
        </p:nvSpPr>
        <p:spPr>
          <a:xfrm>
            <a:off x="139120" y="151593"/>
            <a:ext cx="1938082" cy="652607"/>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7" name="TextBox 6"/>
          <p:cNvSpPr txBox="1"/>
          <p:nvPr/>
        </p:nvSpPr>
        <p:spPr>
          <a:xfrm>
            <a:off x="184101" y="163902"/>
            <a:ext cx="1936582" cy="692497"/>
          </a:xfrm>
          <a:prstGeom prst="rect">
            <a:avLst/>
          </a:prstGeom>
          <a:noFill/>
        </p:spPr>
        <p:txBody>
          <a:bodyPr wrap="square" rtlCol="0">
            <a:spAutoFit/>
          </a:bodyPr>
          <a:lstStyle/>
          <a:p>
            <a:r>
              <a:rPr lang="en-GB" sz="1300" dirty="0"/>
              <a:t>I can block colour by applying pencil strokes in the same direction.</a:t>
            </a:r>
          </a:p>
        </p:txBody>
      </p:sp>
      <p:sp>
        <p:nvSpPr>
          <p:cNvPr id="10" name="Rounded Rectangle 9"/>
          <p:cNvSpPr/>
          <p:nvPr/>
        </p:nvSpPr>
        <p:spPr>
          <a:xfrm>
            <a:off x="156282" y="956260"/>
            <a:ext cx="1920920" cy="476730"/>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1" name="TextBox 10"/>
          <p:cNvSpPr txBox="1"/>
          <p:nvPr/>
        </p:nvSpPr>
        <p:spPr>
          <a:xfrm>
            <a:off x="198623" y="982907"/>
            <a:ext cx="1984326" cy="492443"/>
          </a:xfrm>
          <a:prstGeom prst="rect">
            <a:avLst/>
          </a:prstGeom>
          <a:noFill/>
        </p:spPr>
        <p:txBody>
          <a:bodyPr wrap="square" rtlCol="0">
            <a:spAutoFit/>
          </a:bodyPr>
          <a:lstStyle/>
          <a:p>
            <a:r>
              <a:rPr lang="en-GB" sz="1300" dirty="0"/>
              <a:t>I can control depth of colour through pressure.</a:t>
            </a:r>
          </a:p>
        </p:txBody>
      </p:sp>
      <p:sp>
        <p:nvSpPr>
          <p:cNvPr id="12" name="Rounded Rectangle 11"/>
          <p:cNvSpPr/>
          <p:nvPr/>
        </p:nvSpPr>
        <p:spPr>
          <a:xfrm>
            <a:off x="182066" y="4084515"/>
            <a:ext cx="1920919" cy="516258"/>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sz="1300" dirty="0"/>
              <a:t>I know </a:t>
            </a:r>
            <a:r>
              <a:rPr lang="en-GB" sz="1300" dirty="0" smtClean="0"/>
              <a:t>art </a:t>
            </a:r>
            <a:r>
              <a:rPr lang="en-GB" sz="1300" dirty="0"/>
              <a:t>has changed throughout history.</a:t>
            </a:r>
          </a:p>
        </p:txBody>
      </p:sp>
      <p:sp>
        <p:nvSpPr>
          <p:cNvPr id="14" name="Rounded Rectangle 13"/>
          <p:cNvSpPr/>
          <p:nvPr/>
        </p:nvSpPr>
        <p:spPr>
          <a:xfrm>
            <a:off x="198623" y="4721639"/>
            <a:ext cx="1904362" cy="661756"/>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sz="1300" dirty="0"/>
              <a:t>I can explain how the past can be represented through art.</a:t>
            </a:r>
          </a:p>
        </p:txBody>
      </p:sp>
      <p:sp>
        <p:nvSpPr>
          <p:cNvPr id="16" name="Rounded Rectangle 15"/>
          <p:cNvSpPr/>
          <p:nvPr/>
        </p:nvSpPr>
        <p:spPr>
          <a:xfrm>
            <a:off x="2698044" y="1581602"/>
            <a:ext cx="1623655" cy="599375"/>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7" name="TextBox 16"/>
          <p:cNvSpPr txBox="1"/>
          <p:nvPr/>
        </p:nvSpPr>
        <p:spPr>
          <a:xfrm>
            <a:off x="2682206" y="1606212"/>
            <a:ext cx="1703931" cy="523220"/>
          </a:xfrm>
          <a:prstGeom prst="rect">
            <a:avLst/>
          </a:prstGeom>
          <a:noFill/>
        </p:spPr>
        <p:txBody>
          <a:bodyPr wrap="square" rtlCol="0">
            <a:spAutoFit/>
          </a:bodyPr>
          <a:lstStyle/>
          <a:p>
            <a:r>
              <a:rPr lang="en-GB" sz="1400" dirty="0"/>
              <a:t>I can use pastels and charcoals for effect. </a:t>
            </a:r>
          </a:p>
        </p:txBody>
      </p:sp>
      <p:sp>
        <p:nvSpPr>
          <p:cNvPr id="18" name="Rounded Rectangle 17"/>
          <p:cNvSpPr/>
          <p:nvPr/>
        </p:nvSpPr>
        <p:spPr>
          <a:xfrm>
            <a:off x="2699578" y="782853"/>
            <a:ext cx="1653040" cy="692497"/>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9" name="TextBox 18"/>
          <p:cNvSpPr txBox="1"/>
          <p:nvPr/>
        </p:nvSpPr>
        <p:spPr>
          <a:xfrm>
            <a:off x="2726069" y="772602"/>
            <a:ext cx="1656398" cy="692497"/>
          </a:xfrm>
          <a:prstGeom prst="rect">
            <a:avLst/>
          </a:prstGeom>
          <a:noFill/>
        </p:spPr>
        <p:txBody>
          <a:bodyPr wrap="square" rtlCol="0">
            <a:spAutoFit/>
          </a:bodyPr>
          <a:lstStyle/>
          <a:p>
            <a:r>
              <a:rPr lang="en-GB" sz="1300" dirty="0"/>
              <a:t>I can use coloured pencils or crayons for purposeful effect.</a:t>
            </a:r>
          </a:p>
        </p:txBody>
      </p:sp>
      <p:sp>
        <p:nvSpPr>
          <p:cNvPr id="20" name="Rounded Rectangle 19"/>
          <p:cNvSpPr/>
          <p:nvPr/>
        </p:nvSpPr>
        <p:spPr>
          <a:xfrm>
            <a:off x="2640076" y="5042742"/>
            <a:ext cx="1647712" cy="591024"/>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1" name="TextBox 20"/>
          <p:cNvSpPr txBox="1"/>
          <p:nvPr/>
        </p:nvSpPr>
        <p:spPr>
          <a:xfrm>
            <a:off x="2642665" y="5042742"/>
            <a:ext cx="1889698" cy="523220"/>
          </a:xfrm>
          <a:prstGeom prst="rect">
            <a:avLst/>
          </a:prstGeom>
          <a:noFill/>
        </p:spPr>
        <p:txBody>
          <a:bodyPr wrap="square" rtlCol="0">
            <a:spAutoFit/>
          </a:bodyPr>
          <a:lstStyle/>
          <a:p>
            <a:r>
              <a:rPr lang="en-GB" sz="1400" dirty="0"/>
              <a:t>I can use art-specific vocabulary.</a:t>
            </a:r>
          </a:p>
        </p:txBody>
      </p:sp>
      <p:sp>
        <p:nvSpPr>
          <p:cNvPr id="24" name="Rounded Rectangle 23"/>
          <p:cNvSpPr/>
          <p:nvPr/>
        </p:nvSpPr>
        <p:spPr>
          <a:xfrm>
            <a:off x="2718698" y="2315435"/>
            <a:ext cx="1631029" cy="714483"/>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en-GB" sz="1300" dirty="0"/>
              <a:t>I can select the appropriate brush for a specific effect.</a:t>
            </a:r>
          </a:p>
        </p:txBody>
      </p:sp>
      <p:sp>
        <p:nvSpPr>
          <p:cNvPr id="28" name="Rounded Rectangle 27"/>
          <p:cNvSpPr/>
          <p:nvPr/>
        </p:nvSpPr>
        <p:spPr>
          <a:xfrm>
            <a:off x="5379814" y="849764"/>
            <a:ext cx="1999442" cy="654440"/>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9" name="TextBox 28"/>
          <p:cNvSpPr txBox="1"/>
          <p:nvPr/>
        </p:nvSpPr>
        <p:spPr>
          <a:xfrm>
            <a:off x="5415053" y="836676"/>
            <a:ext cx="2169975" cy="738664"/>
          </a:xfrm>
          <a:prstGeom prst="rect">
            <a:avLst/>
          </a:prstGeom>
          <a:noFill/>
        </p:spPr>
        <p:txBody>
          <a:bodyPr wrap="square" rtlCol="0">
            <a:spAutoFit/>
          </a:bodyPr>
          <a:lstStyle/>
          <a:p>
            <a:r>
              <a:rPr lang="en-GB" sz="1400" dirty="0"/>
              <a:t>I can control depth of colour through colour, depth and tone.</a:t>
            </a:r>
          </a:p>
        </p:txBody>
      </p:sp>
      <p:sp>
        <p:nvSpPr>
          <p:cNvPr id="30" name="Rounded Rectangle 29"/>
          <p:cNvSpPr/>
          <p:nvPr/>
        </p:nvSpPr>
        <p:spPr>
          <a:xfrm>
            <a:off x="2661345" y="5721199"/>
            <a:ext cx="1671141" cy="661755"/>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1" name="TextBox 30"/>
          <p:cNvSpPr txBox="1"/>
          <p:nvPr/>
        </p:nvSpPr>
        <p:spPr>
          <a:xfrm>
            <a:off x="2738270" y="5698134"/>
            <a:ext cx="1671142" cy="707886"/>
          </a:xfrm>
          <a:prstGeom prst="rect">
            <a:avLst/>
          </a:prstGeom>
          <a:noFill/>
        </p:spPr>
        <p:txBody>
          <a:bodyPr wrap="square" rtlCol="0">
            <a:spAutoFit/>
          </a:bodyPr>
          <a:lstStyle/>
          <a:p>
            <a:r>
              <a:rPr lang="en-GB" sz="1300" dirty="0"/>
              <a:t>I can evaluate my own work and the work of others</a:t>
            </a:r>
            <a:r>
              <a:rPr lang="en-GB" sz="1400" dirty="0"/>
              <a:t>.</a:t>
            </a:r>
          </a:p>
        </p:txBody>
      </p:sp>
      <p:cxnSp>
        <p:nvCxnSpPr>
          <p:cNvPr id="9" name="Straight Arrow Connector 8"/>
          <p:cNvCxnSpPr>
            <a:cxnSpLocks/>
          </p:cNvCxnSpPr>
          <p:nvPr/>
        </p:nvCxnSpPr>
        <p:spPr>
          <a:xfrm>
            <a:off x="2074016" y="1187182"/>
            <a:ext cx="575126" cy="4194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cxnSpLocks/>
          </p:cNvCxnSpPr>
          <p:nvPr/>
        </p:nvCxnSpPr>
        <p:spPr>
          <a:xfrm>
            <a:off x="2097252" y="2547410"/>
            <a:ext cx="586679" cy="10397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p:cNvCxnSpPr>
          <p:nvPr/>
        </p:nvCxnSpPr>
        <p:spPr>
          <a:xfrm>
            <a:off x="4357052" y="1982215"/>
            <a:ext cx="1014442" cy="149297"/>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cxnSpLocks/>
          </p:cNvCxnSpPr>
          <p:nvPr/>
        </p:nvCxnSpPr>
        <p:spPr>
          <a:xfrm flipH="1">
            <a:off x="4285420" y="4825481"/>
            <a:ext cx="1043309" cy="73411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cxnSpLocks/>
          </p:cNvCxnSpPr>
          <p:nvPr/>
        </p:nvCxnSpPr>
        <p:spPr>
          <a:xfrm>
            <a:off x="4371680" y="927162"/>
            <a:ext cx="982672" cy="267463"/>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a:stCxn id="7" idx="3"/>
          </p:cNvCxnSpPr>
          <p:nvPr/>
        </p:nvCxnSpPr>
        <p:spPr>
          <a:xfrm>
            <a:off x="2120683" y="510151"/>
            <a:ext cx="590599" cy="564305"/>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1" name="Rounded Rectangle 19">
            <a:extLst>
              <a:ext uri="{FF2B5EF4-FFF2-40B4-BE49-F238E27FC236}">
                <a16:creationId xmlns="" xmlns:a16="http://schemas.microsoft.com/office/drawing/2014/main" id="{87F6E6DD-CF72-49F4-A3DE-3469F8EA21A7}"/>
              </a:ext>
            </a:extLst>
          </p:cNvPr>
          <p:cNvSpPr/>
          <p:nvPr/>
        </p:nvSpPr>
        <p:spPr>
          <a:xfrm>
            <a:off x="2707362" y="3137366"/>
            <a:ext cx="1616667" cy="477632"/>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en-GB" sz="1300" dirty="0"/>
              <a:t>I can mix paints for different effects.</a:t>
            </a:r>
          </a:p>
        </p:txBody>
      </p:sp>
      <p:sp>
        <p:nvSpPr>
          <p:cNvPr id="43" name="Rounded Rectangle 19">
            <a:extLst>
              <a:ext uri="{FF2B5EF4-FFF2-40B4-BE49-F238E27FC236}">
                <a16:creationId xmlns="" xmlns:a16="http://schemas.microsoft.com/office/drawing/2014/main" id="{AC011CAB-3774-47E8-BAA0-B6B815D56968}"/>
              </a:ext>
            </a:extLst>
          </p:cNvPr>
          <p:cNvSpPr/>
          <p:nvPr/>
        </p:nvSpPr>
        <p:spPr>
          <a:xfrm>
            <a:off x="2664528" y="4281964"/>
            <a:ext cx="1682889" cy="628239"/>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en-GB" sz="1300" dirty="0"/>
              <a:t>I know that art has communicated through history.</a:t>
            </a:r>
          </a:p>
        </p:txBody>
      </p:sp>
      <p:sp>
        <p:nvSpPr>
          <p:cNvPr id="44" name="Rounded Rectangle 9">
            <a:extLst>
              <a:ext uri="{FF2B5EF4-FFF2-40B4-BE49-F238E27FC236}">
                <a16:creationId xmlns="" xmlns:a16="http://schemas.microsoft.com/office/drawing/2014/main" id="{8F503EC7-563E-4D03-8EBA-9D8D6E544A1F}"/>
              </a:ext>
            </a:extLst>
          </p:cNvPr>
          <p:cNvSpPr/>
          <p:nvPr/>
        </p:nvSpPr>
        <p:spPr>
          <a:xfrm>
            <a:off x="157014" y="1581602"/>
            <a:ext cx="1920920" cy="663277"/>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sz="1300" dirty="0"/>
              <a:t>I can choose the right brush for water-washes/ fine detail.</a:t>
            </a:r>
          </a:p>
        </p:txBody>
      </p:sp>
      <p:sp>
        <p:nvSpPr>
          <p:cNvPr id="46" name="Rounded Rectangle 9">
            <a:extLst>
              <a:ext uri="{FF2B5EF4-FFF2-40B4-BE49-F238E27FC236}">
                <a16:creationId xmlns="" xmlns:a16="http://schemas.microsoft.com/office/drawing/2014/main" id="{56275D09-5C3B-4EED-8813-9A39CEAFD500}"/>
              </a:ext>
            </a:extLst>
          </p:cNvPr>
          <p:cNvSpPr/>
          <p:nvPr/>
        </p:nvSpPr>
        <p:spPr>
          <a:xfrm>
            <a:off x="171090" y="2410344"/>
            <a:ext cx="1920920" cy="524665"/>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sz="1300" dirty="0"/>
              <a:t>I can mix paints of skin tones and backgrounds.</a:t>
            </a:r>
          </a:p>
        </p:txBody>
      </p:sp>
      <p:cxnSp>
        <p:nvCxnSpPr>
          <p:cNvPr id="51" name="Straight Arrow Connector 50">
            <a:extLst>
              <a:ext uri="{FF2B5EF4-FFF2-40B4-BE49-F238E27FC236}">
                <a16:creationId xmlns="" xmlns:a16="http://schemas.microsoft.com/office/drawing/2014/main" id="{2A485AAB-8549-4688-A564-95A5BB7B572D}"/>
              </a:ext>
            </a:extLst>
          </p:cNvPr>
          <p:cNvCxnSpPr>
            <a:cxnSpLocks/>
          </p:cNvCxnSpPr>
          <p:nvPr/>
        </p:nvCxnSpPr>
        <p:spPr>
          <a:xfrm>
            <a:off x="2120683" y="1881290"/>
            <a:ext cx="623992" cy="614135"/>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2" name="Rounded Rectangle 27">
            <a:extLst>
              <a:ext uri="{FF2B5EF4-FFF2-40B4-BE49-F238E27FC236}">
                <a16:creationId xmlns="" xmlns:a16="http://schemas.microsoft.com/office/drawing/2014/main" id="{AF58FC1F-B736-44EC-AFB7-BC53FA46F5FA}"/>
              </a:ext>
            </a:extLst>
          </p:cNvPr>
          <p:cNvSpPr/>
          <p:nvPr/>
        </p:nvSpPr>
        <p:spPr>
          <a:xfrm>
            <a:off x="5383111" y="3300839"/>
            <a:ext cx="2201916" cy="574247"/>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300" dirty="0"/>
              <a:t>I can create layers of paint to add detail to background colours.</a:t>
            </a:r>
          </a:p>
        </p:txBody>
      </p:sp>
      <p:sp>
        <p:nvSpPr>
          <p:cNvPr id="63" name="Rounded Rectangle 27">
            <a:extLst>
              <a:ext uri="{FF2B5EF4-FFF2-40B4-BE49-F238E27FC236}">
                <a16:creationId xmlns="" xmlns:a16="http://schemas.microsoft.com/office/drawing/2014/main" id="{C32AA32D-BE00-48AE-98DF-CE2ADAC90FCC}"/>
              </a:ext>
            </a:extLst>
          </p:cNvPr>
          <p:cNvSpPr/>
          <p:nvPr/>
        </p:nvSpPr>
        <p:spPr>
          <a:xfrm>
            <a:off x="5370643" y="1639297"/>
            <a:ext cx="1999442" cy="738664"/>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300" dirty="0"/>
              <a:t>I can use blending and overlaying colours, using smudging for effect.</a:t>
            </a:r>
          </a:p>
        </p:txBody>
      </p:sp>
      <p:sp>
        <p:nvSpPr>
          <p:cNvPr id="64" name="Rounded Rectangle 27">
            <a:extLst>
              <a:ext uri="{FF2B5EF4-FFF2-40B4-BE49-F238E27FC236}">
                <a16:creationId xmlns="" xmlns:a16="http://schemas.microsoft.com/office/drawing/2014/main" id="{D7EA3A90-365B-4B47-A089-9B06E22D881B}"/>
              </a:ext>
            </a:extLst>
          </p:cNvPr>
          <p:cNvSpPr/>
          <p:nvPr/>
        </p:nvSpPr>
        <p:spPr>
          <a:xfrm>
            <a:off x="5415053" y="4615234"/>
            <a:ext cx="2169974" cy="738664"/>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300" dirty="0"/>
              <a:t>I can place events, peoples and changes into correct periods of time.</a:t>
            </a:r>
          </a:p>
        </p:txBody>
      </p:sp>
      <p:cxnSp>
        <p:nvCxnSpPr>
          <p:cNvPr id="68" name="Straight Arrow Connector 67">
            <a:extLst>
              <a:ext uri="{FF2B5EF4-FFF2-40B4-BE49-F238E27FC236}">
                <a16:creationId xmlns="" xmlns:a16="http://schemas.microsoft.com/office/drawing/2014/main" id="{D507F138-2975-4918-A4C0-B435A1A21C68}"/>
              </a:ext>
            </a:extLst>
          </p:cNvPr>
          <p:cNvCxnSpPr>
            <a:cxnSpLocks/>
            <a:endCxn id="62" idx="1"/>
          </p:cNvCxnSpPr>
          <p:nvPr/>
        </p:nvCxnSpPr>
        <p:spPr>
          <a:xfrm>
            <a:off x="4293745" y="3390682"/>
            <a:ext cx="1089366" cy="19728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 xmlns:a16="http://schemas.microsoft.com/office/drawing/2014/main" id="{3C913755-318D-48E9-9B08-CBC678E73A16}"/>
              </a:ext>
            </a:extLst>
          </p:cNvPr>
          <p:cNvCxnSpPr>
            <a:cxnSpLocks/>
            <a:stCxn id="69" idx="3"/>
          </p:cNvCxnSpPr>
          <p:nvPr/>
        </p:nvCxnSpPr>
        <p:spPr>
          <a:xfrm>
            <a:off x="2077202" y="3734786"/>
            <a:ext cx="619025" cy="218149"/>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1" name="Rounded Rectangle 13">
            <a:extLst>
              <a:ext uri="{FF2B5EF4-FFF2-40B4-BE49-F238E27FC236}">
                <a16:creationId xmlns="" xmlns:a16="http://schemas.microsoft.com/office/drawing/2014/main" id="{112C6B41-6547-4AB4-9805-8C5A243B8DE7}"/>
              </a:ext>
            </a:extLst>
          </p:cNvPr>
          <p:cNvSpPr/>
          <p:nvPr/>
        </p:nvSpPr>
        <p:spPr>
          <a:xfrm>
            <a:off x="190344" y="5495073"/>
            <a:ext cx="1904362" cy="661756"/>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sz="1300" dirty="0"/>
              <a:t>I can explain how the past can be represented through art.</a:t>
            </a:r>
          </a:p>
        </p:txBody>
      </p:sp>
      <p:cxnSp>
        <p:nvCxnSpPr>
          <p:cNvPr id="82" name="Straight Arrow Connector 81">
            <a:extLst>
              <a:ext uri="{FF2B5EF4-FFF2-40B4-BE49-F238E27FC236}">
                <a16:creationId xmlns="" xmlns:a16="http://schemas.microsoft.com/office/drawing/2014/main" id="{B620E504-440E-4835-95B5-91045B9A6A6D}"/>
              </a:ext>
            </a:extLst>
          </p:cNvPr>
          <p:cNvCxnSpPr>
            <a:cxnSpLocks/>
          </p:cNvCxnSpPr>
          <p:nvPr/>
        </p:nvCxnSpPr>
        <p:spPr>
          <a:xfrm flipV="1">
            <a:off x="2094706" y="4284869"/>
            <a:ext cx="612656" cy="72792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 xmlns:a16="http://schemas.microsoft.com/office/drawing/2014/main" id="{EBE6E972-9D46-442A-972E-E64FF3F5F018}"/>
              </a:ext>
            </a:extLst>
          </p:cNvPr>
          <p:cNvCxnSpPr>
            <a:cxnSpLocks/>
            <a:endCxn id="20" idx="1"/>
          </p:cNvCxnSpPr>
          <p:nvPr/>
        </p:nvCxnSpPr>
        <p:spPr>
          <a:xfrm flipV="1">
            <a:off x="2056848" y="5338254"/>
            <a:ext cx="583228" cy="322004"/>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83" name="Picture 82">
            <a:extLst>
              <a:ext uri="{FF2B5EF4-FFF2-40B4-BE49-F238E27FC236}">
                <a16:creationId xmlns="" xmlns:a16="http://schemas.microsoft.com/office/drawing/2014/main" id="{0CF51F14-D307-4E8B-AB20-61FDA390BF3E}"/>
              </a:ext>
            </a:extLst>
          </p:cNvPr>
          <p:cNvPicPr>
            <a:picLocks noChangeAspect="1"/>
          </p:cNvPicPr>
          <p:nvPr/>
        </p:nvPicPr>
        <p:blipFill>
          <a:blip r:embed="rId3"/>
          <a:stretch>
            <a:fillRect/>
          </a:stretch>
        </p:blipFill>
        <p:spPr>
          <a:xfrm>
            <a:off x="1984031" y="4257866"/>
            <a:ext cx="829661" cy="526768"/>
          </a:xfrm>
          <a:prstGeom prst="rect">
            <a:avLst/>
          </a:prstGeom>
        </p:spPr>
      </p:pic>
      <p:cxnSp>
        <p:nvCxnSpPr>
          <p:cNvPr id="87" name="Straight Arrow Connector 86">
            <a:extLst>
              <a:ext uri="{FF2B5EF4-FFF2-40B4-BE49-F238E27FC236}">
                <a16:creationId xmlns="" xmlns:a16="http://schemas.microsoft.com/office/drawing/2014/main" id="{57A881BD-F55B-4FF1-9512-8CC9A46D728E}"/>
              </a:ext>
            </a:extLst>
          </p:cNvPr>
          <p:cNvCxnSpPr>
            <a:cxnSpLocks/>
            <a:endCxn id="30" idx="1"/>
          </p:cNvCxnSpPr>
          <p:nvPr/>
        </p:nvCxnSpPr>
        <p:spPr>
          <a:xfrm>
            <a:off x="2086831" y="5803099"/>
            <a:ext cx="574514" cy="24897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 xmlns:a16="http://schemas.microsoft.com/office/drawing/2014/main" id="{1E0D028D-1F14-4257-88FC-BF12F340BFB7}"/>
              </a:ext>
            </a:extLst>
          </p:cNvPr>
          <p:cNvCxnSpPr>
            <a:cxnSpLocks/>
          </p:cNvCxnSpPr>
          <p:nvPr/>
        </p:nvCxnSpPr>
        <p:spPr>
          <a:xfrm>
            <a:off x="4360553" y="4408453"/>
            <a:ext cx="927467" cy="31318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 xmlns:a16="http://schemas.microsoft.com/office/drawing/2014/main" id="{DB3FC872-04D2-4372-94A8-AB3CFF70A80A}"/>
              </a:ext>
            </a:extLst>
          </p:cNvPr>
          <p:cNvCxnSpPr>
            <a:cxnSpLocks/>
          </p:cNvCxnSpPr>
          <p:nvPr/>
        </p:nvCxnSpPr>
        <p:spPr>
          <a:xfrm flipV="1">
            <a:off x="4367843" y="1336899"/>
            <a:ext cx="964499" cy="50911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 xmlns:a16="http://schemas.microsoft.com/office/drawing/2014/main" id="{32802C0B-AFC9-4AC5-AFD4-4ED5C35B301A}"/>
              </a:ext>
            </a:extLst>
          </p:cNvPr>
          <p:cNvCxnSpPr>
            <a:cxnSpLocks/>
          </p:cNvCxnSpPr>
          <p:nvPr/>
        </p:nvCxnSpPr>
        <p:spPr>
          <a:xfrm>
            <a:off x="4332486" y="1338749"/>
            <a:ext cx="1002804" cy="622619"/>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8" name="Rounded Rectangle 27">
            <a:extLst>
              <a:ext uri="{FF2B5EF4-FFF2-40B4-BE49-F238E27FC236}">
                <a16:creationId xmlns="" xmlns:a16="http://schemas.microsoft.com/office/drawing/2014/main" id="{872103CD-CA3B-4EF5-B2B3-9432062E7855}"/>
              </a:ext>
            </a:extLst>
          </p:cNvPr>
          <p:cNvSpPr/>
          <p:nvPr/>
        </p:nvSpPr>
        <p:spPr>
          <a:xfrm>
            <a:off x="5370643" y="2495425"/>
            <a:ext cx="2214384" cy="678306"/>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300" dirty="0"/>
              <a:t>I can use hard/ soft lines to show foreground and shadow.</a:t>
            </a:r>
          </a:p>
        </p:txBody>
      </p:sp>
      <p:cxnSp>
        <p:nvCxnSpPr>
          <p:cNvPr id="114" name="Straight Arrow Connector 113">
            <a:extLst>
              <a:ext uri="{FF2B5EF4-FFF2-40B4-BE49-F238E27FC236}">
                <a16:creationId xmlns="" xmlns:a16="http://schemas.microsoft.com/office/drawing/2014/main" id="{0D420DC2-DCE0-43C4-8332-B311A38074B0}"/>
              </a:ext>
            </a:extLst>
          </p:cNvPr>
          <p:cNvCxnSpPr>
            <a:cxnSpLocks/>
          </p:cNvCxnSpPr>
          <p:nvPr/>
        </p:nvCxnSpPr>
        <p:spPr>
          <a:xfrm>
            <a:off x="4317900" y="2123603"/>
            <a:ext cx="1052743" cy="492625"/>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 xmlns:a16="http://schemas.microsoft.com/office/drawing/2014/main" id="{86510B67-0726-49A2-87C8-F9B40BABAC5B}"/>
              </a:ext>
            </a:extLst>
          </p:cNvPr>
          <p:cNvCxnSpPr>
            <a:cxnSpLocks/>
            <a:stCxn id="24" idx="3"/>
            <a:endCxn id="108" idx="1"/>
          </p:cNvCxnSpPr>
          <p:nvPr/>
        </p:nvCxnSpPr>
        <p:spPr>
          <a:xfrm>
            <a:off x="4349727" y="2672677"/>
            <a:ext cx="1020916" cy="16190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cxnSpLocks/>
            <a:stCxn id="46" idx="3"/>
            <a:endCxn id="41" idx="1"/>
          </p:cNvCxnSpPr>
          <p:nvPr/>
        </p:nvCxnSpPr>
        <p:spPr>
          <a:xfrm>
            <a:off x="2092010" y="2672677"/>
            <a:ext cx="615352" cy="703505"/>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cxnSpLocks/>
            <a:endCxn id="17" idx="1"/>
          </p:cNvCxnSpPr>
          <p:nvPr/>
        </p:nvCxnSpPr>
        <p:spPr>
          <a:xfrm>
            <a:off x="2062463" y="1329135"/>
            <a:ext cx="619743" cy="538687"/>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7" name="Rounded Rectangle 66"/>
          <p:cNvSpPr/>
          <p:nvPr/>
        </p:nvSpPr>
        <p:spPr>
          <a:xfrm>
            <a:off x="182065" y="3079251"/>
            <a:ext cx="1920919" cy="311431"/>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sz="1300" dirty="0"/>
              <a:t>I </a:t>
            </a:r>
            <a:r>
              <a:rPr lang="en-GB" sz="1300" dirty="0" smtClean="0"/>
              <a:t>can sculpt materials.</a:t>
            </a:r>
            <a:endParaRPr lang="en-GB" sz="1300" dirty="0"/>
          </a:p>
        </p:txBody>
      </p:sp>
      <p:sp>
        <p:nvSpPr>
          <p:cNvPr id="69" name="Rounded Rectangle 68"/>
          <p:cNvSpPr/>
          <p:nvPr/>
        </p:nvSpPr>
        <p:spPr>
          <a:xfrm>
            <a:off x="156283" y="3516637"/>
            <a:ext cx="1920919" cy="436297"/>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sz="1300" dirty="0"/>
              <a:t>I </a:t>
            </a:r>
            <a:r>
              <a:rPr lang="en-GB" sz="1300" dirty="0" smtClean="0"/>
              <a:t>can choose tools for sculpting.</a:t>
            </a:r>
            <a:endParaRPr lang="en-GB" sz="1300" dirty="0"/>
          </a:p>
        </p:txBody>
      </p:sp>
      <p:sp>
        <p:nvSpPr>
          <p:cNvPr id="71" name="Rounded Rectangle 19">
            <a:extLst>
              <a:ext uri="{FF2B5EF4-FFF2-40B4-BE49-F238E27FC236}">
                <a16:creationId xmlns="" xmlns:a16="http://schemas.microsoft.com/office/drawing/2014/main" id="{87F6E6DD-CF72-49F4-A3DE-3469F8EA21A7}"/>
              </a:ext>
            </a:extLst>
          </p:cNvPr>
          <p:cNvSpPr/>
          <p:nvPr/>
        </p:nvSpPr>
        <p:spPr>
          <a:xfrm>
            <a:off x="2696227" y="3772684"/>
            <a:ext cx="1616667" cy="376349"/>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en-GB" sz="1300" dirty="0"/>
              <a:t>I </a:t>
            </a:r>
            <a:r>
              <a:rPr lang="en-GB" sz="1300" dirty="0" smtClean="0"/>
              <a:t>can sculpt in 3D.</a:t>
            </a:r>
            <a:endParaRPr lang="en-GB" sz="1300" dirty="0"/>
          </a:p>
        </p:txBody>
      </p:sp>
      <p:cxnSp>
        <p:nvCxnSpPr>
          <p:cNvPr id="74" name="Straight Arrow Connector 73">
            <a:extLst>
              <a:ext uri="{FF2B5EF4-FFF2-40B4-BE49-F238E27FC236}">
                <a16:creationId xmlns="" xmlns:a16="http://schemas.microsoft.com/office/drawing/2014/main" id="{3C913755-318D-48E9-9B08-CBC678E73A16}"/>
              </a:ext>
            </a:extLst>
          </p:cNvPr>
          <p:cNvCxnSpPr>
            <a:cxnSpLocks/>
            <a:endCxn id="71" idx="1"/>
          </p:cNvCxnSpPr>
          <p:nvPr/>
        </p:nvCxnSpPr>
        <p:spPr>
          <a:xfrm>
            <a:off x="2038950" y="3298488"/>
            <a:ext cx="657277" cy="66237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 xmlns:a16="http://schemas.microsoft.com/office/drawing/2014/main" id="{3C913755-318D-48E9-9B08-CBC678E73A16}"/>
              </a:ext>
            </a:extLst>
          </p:cNvPr>
          <p:cNvCxnSpPr>
            <a:cxnSpLocks/>
          </p:cNvCxnSpPr>
          <p:nvPr/>
        </p:nvCxnSpPr>
        <p:spPr>
          <a:xfrm>
            <a:off x="2086831" y="4519702"/>
            <a:ext cx="553245" cy="63749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 xmlns:a16="http://schemas.microsoft.com/office/drawing/2014/main" id="{D507F138-2975-4918-A4C0-B435A1A21C68}"/>
              </a:ext>
            </a:extLst>
          </p:cNvPr>
          <p:cNvCxnSpPr>
            <a:cxnSpLocks/>
          </p:cNvCxnSpPr>
          <p:nvPr/>
        </p:nvCxnSpPr>
        <p:spPr>
          <a:xfrm flipV="1">
            <a:off x="4350411" y="3029918"/>
            <a:ext cx="1005792" cy="239695"/>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5" name="Rounded Rectangle 27">
            <a:extLst>
              <a:ext uri="{FF2B5EF4-FFF2-40B4-BE49-F238E27FC236}">
                <a16:creationId xmlns="" xmlns:a16="http://schemas.microsoft.com/office/drawing/2014/main" id="{AF58FC1F-B736-44EC-AFB7-BC53FA46F5FA}"/>
              </a:ext>
            </a:extLst>
          </p:cNvPr>
          <p:cNvSpPr/>
          <p:nvPr/>
        </p:nvSpPr>
        <p:spPr>
          <a:xfrm>
            <a:off x="5405662" y="4026200"/>
            <a:ext cx="2179365" cy="495050"/>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300" dirty="0"/>
              <a:t>I can create </a:t>
            </a:r>
            <a:r>
              <a:rPr lang="en-GB" sz="1300" dirty="0" smtClean="0"/>
              <a:t>and add precise detail to clay sculptures.</a:t>
            </a:r>
            <a:endParaRPr lang="en-GB" sz="1300" dirty="0"/>
          </a:p>
        </p:txBody>
      </p:sp>
      <p:cxnSp>
        <p:nvCxnSpPr>
          <p:cNvPr id="86" name="Straight Arrow Connector 85">
            <a:extLst>
              <a:ext uri="{FF2B5EF4-FFF2-40B4-BE49-F238E27FC236}">
                <a16:creationId xmlns="" xmlns:a16="http://schemas.microsoft.com/office/drawing/2014/main" id="{D507F138-2975-4918-A4C0-B435A1A21C68}"/>
              </a:ext>
            </a:extLst>
          </p:cNvPr>
          <p:cNvCxnSpPr>
            <a:cxnSpLocks/>
            <a:endCxn id="85" idx="1"/>
          </p:cNvCxnSpPr>
          <p:nvPr/>
        </p:nvCxnSpPr>
        <p:spPr>
          <a:xfrm>
            <a:off x="4339051" y="3960858"/>
            <a:ext cx="1066611" cy="312867"/>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708395" y="5467300"/>
            <a:ext cx="4341626" cy="1169551"/>
          </a:xfrm>
          <a:prstGeom prst="rect">
            <a:avLst/>
          </a:prstGeom>
          <a:noFill/>
          <a:ln>
            <a:solidFill>
              <a:schemeClr val="tx1"/>
            </a:solidFill>
          </a:ln>
        </p:spPr>
        <p:txBody>
          <a:bodyPr wrap="square" rtlCol="0">
            <a:spAutoFit/>
          </a:bodyPr>
          <a:lstStyle/>
          <a:p>
            <a:r>
              <a:rPr lang="en-GB" sz="1000" dirty="0"/>
              <a:t>Additional Information: </a:t>
            </a:r>
          </a:p>
          <a:p>
            <a:r>
              <a:rPr lang="en-GB" sz="1000" b="1" dirty="0"/>
              <a:t>We want ALL children to become independent artists.</a:t>
            </a:r>
          </a:p>
          <a:p>
            <a:r>
              <a:rPr lang="en-GB" sz="1000" dirty="0"/>
              <a:t>We are all aware that art is a topic area that is not influenced by academic ability.  Many children with academic challenges shine in creative subjects such as art and we endeavour to promote these talents as much as possible.</a:t>
            </a:r>
          </a:p>
          <a:p>
            <a:r>
              <a:rPr lang="en-GB" sz="1000" dirty="0"/>
              <a:t>We believe that children should have the opportunity to experience a wide range of artistic styles and media.  </a:t>
            </a:r>
          </a:p>
        </p:txBody>
      </p:sp>
      <p:pic>
        <p:nvPicPr>
          <p:cNvPr id="55" name="Picture 2" descr="Image result for branston junior academy">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59789" y="4864985"/>
            <a:ext cx="952500"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46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branston junior academ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10" y="44452"/>
            <a:ext cx="9525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717"/>
          <a:stretch/>
        </p:blipFill>
        <p:spPr bwMode="auto">
          <a:xfrm>
            <a:off x="1082577" y="-37741"/>
            <a:ext cx="2290638" cy="90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373215" y="228264"/>
            <a:ext cx="2206898" cy="369332"/>
          </a:xfrm>
          <a:prstGeom prst="rect">
            <a:avLst/>
          </a:prstGeom>
          <a:noFill/>
        </p:spPr>
        <p:txBody>
          <a:bodyPr wrap="square" rtlCol="0">
            <a:spAutoFit/>
          </a:bodyPr>
          <a:lstStyle/>
          <a:p>
            <a:r>
              <a:rPr lang="en-GB" dirty="0" smtClean="0"/>
              <a:t>P.E Progression Map</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41594118"/>
              </p:ext>
            </p:extLst>
          </p:nvPr>
        </p:nvGraphicFramePr>
        <p:xfrm>
          <a:off x="6516215" y="94676"/>
          <a:ext cx="1137151" cy="1005840"/>
        </p:xfrm>
        <a:graphic>
          <a:graphicData uri="http://schemas.openxmlformats.org/drawingml/2006/table">
            <a:tbl>
              <a:tblPr firstRow="1" bandRow="1">
                <a:tableStyleId>{5940675A-B579-460E-94D1-54222C63F5DA}</a:tableStyleId>
              </a:tblPr>
              <a:tblGrid>
                <a:gridCol w="1137151"/>
              </a:tblGrid>
              <a:tr h="245285">
                <a:tc>
                  <a:txBody>
                    <a:bodyPr/>
                    <a:lstStyle/>
                    <a:p>
                      <a:pPr algn="ctr"/>
                      <a:r>
                        <a:rPr lang="en-GB" sz="1200" dirty="0" smtClean="0"/>
                        <a:t>Year 3/4 </a:t>
                      </a:r>
                      <a:endParaRPr lang="en-GB" sz="1200" dirty="0"/>
                    </a:p>
                  </a:txBody>
                  <a:tcPr>
                    <a:solidFill>
                      <a:srgbClr val="0070C0"/>
                    </a:solidFill>
                  </a:tcPr>
                </a:tc>
              </a:tr>
              <a:tr h="245285">
                <a:tc>
                  <a:txBody>
                    <a:bodyPr/>
                    <a:lstStyle/>
                    <a:p>
                      <a:pPr algn="ctr"/>
                      <a:r>
                        <a:rPr lang="en-GB" sz="1200" dirty="0" smtClean="0"/>
                        <a:t>Across all year groups</a:t>
                      </a:r>
                      <a:endParaRPr lang="en-GB" sz="1200" dirty="0"/>
                    </a:p>
                  </a:txBody>
                  <a:tcPr>
                    <a:solidFill>
                      <a:schemeClr val="bg1">
                        <a:lumMod val="75000"/>
                      </a:schemeClr>
                    </a:solidFill>
                  </a:tcPr>
                </a:tc>
              </a:tr>
              <a:tr h="245285">
                <a:tc>
                  <a:txBody>
                    <a:bodyPr/>
                    <a:lstStyle/>
                    <a:p>
                      <a:pPr algn="ctr"/>
                      <a:r>
                        <a:rPr lang="en-GB" sz="1200" dirty="0" smtClean="0"/>
                        <a:t>Year 5/6</a:t>
                      </a:r>
                      <a:endParaRPr lang="en-GB" sz="1200" dirty="0"/>
                    </a:p>
                  </a:txBody>
                  <a:tcPr>
                    <a:solidFill>
                      <a:srgbClr val="FFC000"/>
                    </a:solidFill>
                  </a:tcPr>
                </a:tc>
              </a:tr>
            </a:tbl>
          </a:graphicData>
        </a:graphic>
      </p:graphicFrame>
      <p:sp>
        <p:nvSpPr>
          <p:cNvPr id="8" name="Rounded Rectangle 7"/>
          <p:cNvSpPr/>
          <p:nvPr/>
        </p:nvSpPr>
        <p:spPr>
          <a:xfrm>
            <a:off x="307123" y="1747963"/>
            <a:ext cx="1550908" cy="792088"/>
          </a:xfrm>
          <a:prstGeom prst="roundRect">
            <a:avLst/>
          </a:prstGeom>
          <a:solidFill>
            <a:srgbClr val="00B050"/>
          </a:solidFill>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use forehand</a:t>
            </a:r>
            <a:endParaRPr lang="en-GB" sz="1400" dirty="0"/>
          </a:p>
        </p:txBody>
      </p:sp>
      <p:graphicFrame>
        <p:nvGraphicFramePr>
          <p:cNvPr id="9" name="Table 8"/>
          <p:cNvGraphicFramePr>
            <a:graphicFrameLocks noGrp="1"/>
          </p:cNvGraphicFramePr>
          <p:nvPr>
            <p:extLst>
              <p:ext uri="{D42A27DB-BD31-4B8C-83A1-F6EECF244321}">
                <p14:modId xmlns:p14="http://schemas.microsoft.com/office/powerpoint/2010/main" val="370530869"/>
              </p:ext>
            </p:extLst>
          </p:nvPr>
        </p:nvGraphicFramePr>
        <p:xfrm>
          <a:off x="7740352" y="184190"/>
          <a:ext cx="1296144" cy="548640"/>
        </p:xfrm>
        <a:graphic>
          <a:graphicData uri="http://schemas.openxmlformats.org/drawingml/2006/table">
            <a:tbl>
              <a:tblPr firstRow="1" bandRow="1">
                <a:tableStyleId>{5940675A-B579-460E-94D1-54222C63F5DA}</a:tableStyleId>
              </a:tblPr>
              <a:tblGrid>
                <a:gridCol w="1296144"/>
              </a:tblGrid>
              <a:tr h="245285">
                <a:tc>
                  <a:txBody>
                    <a:bodyPr/>
                    <a:lstStyle/>
                    <a:p>
                      <a:pPr algn="ctr"/>
                      <a:r>
                        <a:rPr lang="en-GB" sz="1200" dirty="0" smtClean="0"/>
                        <a:t>Tennis</a:t>
                      </a:r>
                      <a:endParaRPr lang="en-GB" sz="1200" dirty="0"/>
                    </a:p>
                  </a:txBody>
                  <a:tcPr>
                    <a:solidFill>
                      <a:srgbClr val="00B050"/>
                    </a:solidFill>
                  </a:tcPr>
                </a:tc>
              </a:tr>
              <a:tr h="245285">
                <a:tc>
                  <a:txBody>
                    <a:bodyPr/>
                    <a:lstStyle/>
                    <a:p>
                      <a:pPr algn="ctr"/>
                      <a:r>
                        <a:rPr lang="en-GB" sz="1200" dirty="0" smtClean="0"/>
                        <a:t>Cricket</a:t>
                      </a:r>
                      <a:r>
                        <a:rPr lang="en-GB" sz="1200" baseline="0" dirty="0" smtClean="0"/>
                        <a:t>/</a:t>
                      </a:r>
                      <a:r>
                        <a:rPr lang="en-GB" sz="1200" baseline="0" dirty="0" err="1" smtClean="0"/>
                        <a:t>Rounders</a:t>
                      </a:r>
                      <a:endParaRPr lang="en-GB" sz="1200" dirty="0"/>
                    </a:p>
                  </a:txBody>
                  <a:tcPr>
                    <a:solidFill>
                      <a:srgbClr val="F6DD44"/>
                    </a:solidFill>
                  </a:tcPr>
                </a:tc>
              </a:tr>
            </a:tbl>
          </a:graphicData>
        </a:graphic>
      </p:graphicFrame>
      <p:cxnSp>
        <p:nvCxnSpPr>
          <p:cNvPr id="10" name="Straight Arrow Connector 9"/>
          <p:cNvCxnSpPr>
            <a:endCxn id="16" idx="1"/>
          </p:cNvCxnSpPr>
          <p:nvPr/>
        </p:nvCxnSpPr>
        <p:spPr>
          <a:xfrm>
            <a:off x="1858031" y="2056600"/>
            <a:ext cx="845449" cy="419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4962644" y="1621813"/>
            <a:ext cx="1554220" cy="773820"/>
          </a:xfrm>
          <a:prstGeom prst="roundRect">
            <a:avLst/>
          </a:prstGeom>
          <a:solidFill>
            <a:srgbClr val="00B050"/>
          </a:solidFill>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strike a ball on the volley</a:t>
            </a:r>
            <a:endParaRPr lang="en-GB" sz="1400" dirty="0"/>
          </a:p>
        </p:txBody>
      </p:sp>
      <p:cxnSp>
        <p:nvCxnSpPr>
          <p:cNvPr id="12" name="Straight Arrow Connector 11"/>
          <p:cNvCxnSpPr/>
          <p:nvPr/>
        </p:nvCxnSpPr>
        <p:spPr>
          <a:xfrm>
            <a:off x="4149625" y="2041166"/>
            <a:ext cx="8094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456147" y="5214799"/>
            <a:ext cx="1550908" cy="792088"/>
          </a:xfrm>
          <a:prstGeom prst="roundRect">
            <a:avLst/>
          </a:prstGeom>
          <a:solidFill>
            <a:srgbClr val="F6DD44"/>
          </a:solidFill>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call out clearly for a ball </a:t>
            </a:r>
            <a:endParaRPr lang="en-GB" sz="1400" dirty="0"/>
          </a:p>
        </p:txBody>
      </p:sp>
      <p:sp>
        <p:nvSpPr>
          <p:cNvPr id="14" name="Rounded Rectangle 13"/>
          <p:cNvSpPr/>
          <p:nvPr/>
        </p:nvSpPr>
        <p:spPr>
          <a:xfrm>
            <a:off x="459523" y="4221088"/>
            <a:ext cx="1550908" cy="792088"/>
          </a:xfrm>
          <a:prstGeom prst="roundRect">
            <a:avLst/>
          </a:prstGeom>
          <a:solidFill>
            <a:srgbClr val="F6DD44"/>
          </a:solidFill>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return a ball to the pitcher or whoever I want </a:t>
            </a:r>
            <a:endParaRPr lang="en-GB" sz="1400" dirty="0"/>
          </a:p>
        </p:txBody>
      </p:sp>
      <p:sp>
        <p:nvSpPr>
          <p:cNvPr id="15" name="Rounded Rectangle 14"/>
          <p:cNvSpPr/>
          <p:nvPr/>
        </p:nvSpPr>
        <p:spPr>
          <a:xfrm>
            <a:off x="429281" y="3212976"/>
            <a:ext cx="1550908" cy="792088"/>
          </a:xfrm>
          <a:prstGeom prst="roundRect">
            <a:avLst/>
          </a:prstGeom>
          <a:solidFill>
            <a:srgbClr val="F6DD44"/>
          </a:solidFill>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bowl overarm</a:t>
            </a:r>
            <a:endParaRPr lang="en-GB" sz="1400" dirty="0"/>
          </a:p>
        </p:txBody>
      </p:sp>
      <p:sp>
        <p:nvSpPr>
          <p:cNvPr id="16" name="Rounded Rectangle 15"/>
          <p:cNvSpPr/>
          <p:nvPr/>
        </p:nvSpPr>
        <p:spPr>
          <a:xfrm>
            <a:off x="2703480" y="1655601"/>
            <a:ext cx="1550908" cy="885926"/>
          </a:xfrm>
          <a:prstGeom prst="roundRect">
            <a:avLst/>
          </a:prstGeom>
          <a:solidFill>
            <a:srgbClr val="00B050"/>
          </a:solidFill>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use backhand</a:t>
            </a:r>
            <a:endParaRPr lang="en-GB" sz="1400" dirty="0"/>
          </a:p>
        </p:txBody>
      </p:sp>
      <p:sp>
        <p:nvSpPr>
          <p:cNvPr id="17" name="Rounded Rectangle 16"/>
          <p:cNvSpPr/>
          <p:nvPr/>
        </p:nvSpPr>
        <p:spPr>
          <a:xfrm>
            <a:off x="2703480" y="3210245"/>
            <a:ext cx="1550908" cy="705679"/>
          </a:xfrm>
          <a:prstGeom prst="roundRect">
            <a:avLst/>
          </a:prstGeom>
          <a:solidFill>
            <a:srgbClr val="F6DD44"/>
          </a:solidFill>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strike a ball </a:t>
            </a:r>
            <a:endParaRPr lang="en-GB" sz="1400" dirty="0"/>
          </a:p>
        </p:txBody>
      </p:sp>
      <p:sp>
        <p:nvSpPr>
          <p:cNvPr id="18" name="Rounded Rectangle 17"/>
          <p:cNvSpPr/>
          <p:nvPr/>
        </p:nvSpPr>
        <p:spPr>
          <a:xfrm>
            <a:off x="4959065" y="3256180"/>
            <a:ext cx="1554220" cy="773820"/>
          </a:xfrm>
          <a:prstGeom prst="roundRect">
            <a:avLst/>
          </a:prstGeom>
          <a:solidFill>
            <a:srgbClr val="F6DD44"/>
          </a:solidFill>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use a basket catch to field</a:t>
            </a:r>
            <a:endParaRPr lang="en-GB" sz="1400" dirty="0"/>
          </a:p>
        </p:txBody>
      </p:sp>
      <p:cxnSp>
        <p:nvCxnSpPr>
          <p:cNvPr id="19" name="Straight Arrow Connector 18"/>
          <p:cNvCxnSpPr/>
          <p:nvPr/>
        </p:nvCxnSpPr>
        <p:spPr>
          <a:xfrm flipV="1">
            <a:off x="2010431" y="3915924"/>
            <a:ext cx="2952213" cy="8092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8595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branston junior academ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10" y="44452"/>
            <a:ext cx="9525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717"/>
          <a:stretch/>
        </p:blipFill>
        <p:spPr bwMode="auto">
          <a:xfrm>
            <a:off x="1082577" y="-37741"/>
            <a:ext cx="2290638" cy="90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373215" y="228264"/>
            <a:ext cx="2206898" cy="369332"/>
          </a:xfrm>
          <a:prstGeom prst="rect">
            <a:avLst/>
          </a:prstGeom>
          <a:noFill/>
        </p:spPr>
        <p:txBody>
          <a:bodyPr wrap="square" rtlCol="0">
            <a:spAutoFit/>
          </a:bodyPr>
          <a:lstStyle/>
          <a:p>
            <a:r>
              <a:rPr lang="en-GB" dirty="0" smtClean="0"/>
              <a:t>P.E Progression Map</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71656257"/>
              </p:ext>
            </p:extLst>
          </p:nvPr>
        </p:nvGraphicFramePr>
        <p:xfrm>
          <a:off x="6516215" y="94676"/>
          <a:ext cx="1137151" cy="1005840"/>
        </p:xfrm>
        <a:graphic>
          <a:graphicData uri="http://schemas.openxmlformats.org/drawingml/2006/table">
            <a:tbl>
              <a:tblPr firstRow="1" bandRow="1">
                <a:tableStyleId>{5940675A-B579-460E-94D1-54222C63F5DA}</a:tableStyleId>
              </a:tblPr>
              <a:tblGrid>
                <a:gridCol w="1137151"/>
              </a:tblGrid>
              <a:tr h="245285">
                <a:tc>
                  <a:txBody>
                    <a:bodyPr/>
                    <a:lstStyle/>
                    <a:p>
                      <a:pPr algn="ctr"/>
                      <a:r>
                        <a:rPr lang="en-GB" sz="1200" dirty="0" smtClean="0"/>
                        <a:t>Year 3/4 </a:t>
                      </a:r>
                      <a:endParaRPr lang="en-GB" sz="1200" dirty="0"/>
                    </a:p>
                  </a:txBody>
                  <a:tcPr>
                    <a:solidFill>
                      <a:srgbClr val="0070C0"/>
                    </a:solidFill>
                  </a:tcPr>
                </a:tc>
              </a:tr>
              <a:tr h="245285">
                <a:tc>
                  <a:txBody>
                    <a:bodyPr/>
                    <a:lstStyle/>
                    <a:p>
                      <a:pPr algn="ctr"/>
                      <a:r>
                        <a:rPr lang="en-GB" sz="1200" dirty="0" smtClean="0"/>
                        <a:t>Across all year groups</a:t>
                      </a:r>
                      <a:endParaRPr lang="en-GB" sz="1200" dirty="0"/>
                    </a:p>
                  </a:txBody>
                  <a:tcPr>
                    <a:solidFill>
                      <a:schemeClr val="bg1">
                        <a:lumMod val="75000"/>
                      </a:schemeClr>
                    </a:solidFill>
                  </a:tcPr>
                </a:tc>
              </a:tr>
              <a:tr h="245285">
                <a:tc>
                  <a:txBody>
                    <a:bodyPr/>
                    <a:lstStyle/>
                    <a:p>
                      <a:pPr algn="ctr"/>
                      <a:r>
                        <a:rPr lang="en-GB" sz="1200" dirty="0" smtClean="0"/>
                        <a:t>Year 5/6</a:t>
                      </a:r>
                      <a:endParaRPr lang="en-GB" sz="1200" dirty="0"/>
                    </a:p>
                  </a:txBody>
                  <a:tcPr>
                    <a:solidFill>
                      <a:srgbClr val="FFC000"/>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23655813"/>
              </p:ext>
            </p:extLst>
          </p:nvPr>
        </p:nvGraphicFramePr>
        <p:xfrm>
          <a:off x="7740352" y="184190"/>
          <a:ext cx="1296144" cy="274320"/>
        </p:xfrm>
        <a:graphic>
          <a:graphicData uri="http://schemas.openxmlformats.org/drawingml/2006/table">
            <a:tbl>
              <a:tblPr firstRow="1" bandRow="1">
                <a:tableStyleId>{5940675A-B579-460E-94D1-54222C63F5DA}</a:tableStyleId>
              </a:tblPr>
              <a:tblGrid>
                <a:gridCol w="1296144"/>
              </a:tblGrid>
              <a:tr h="245285">
                <a:tc>
                  <a:txBody>
                    <a:bodyPr/>
                    <a:lstStyle/>
                    <a:p>
                      <a:pPr algn="ctr"/>
                      <a:r>
                        <a:rPr lang="en-GB" sz="1200" dirty="0" smtClean="0"/>
                        <a:t>Swimming</a:t>
                      </a:r>
                      <a:endParaRPr lang="en-GB" sz="1200" dirty="0"/>
                    </a:p>
                  </a:txBody>
                  <a:tcPr>
                    <a:solidFill>
                      <a:schemeClr val="tx2">
                        <a:lumMod val="40000"/>
                        <a:lumOff val="60000"/>
                      </a:schemeClr>
                    </a:solidFill>
                  </a:tcPr>
                </a:tc>
              </a:tr>
            </a:tbl>
          </a:graphicData>
        </a:graphic>
      </p:graphicFrame>
      <p:sp>
        <p:nvSpPr>
          <p:cNvPr id="9" name="Rounded Rectangle 8"/>
          <p:cNvSpPr/>
          <p:nvPr/>
        </p:nvSpPr>
        <p:spPr>
          <a:xfrm>
            <a:off x="3059832" y="1598203"/>
            <a:ext cx="1550908" cy="885926"/>
          </a:xfrm>
          <a:prstGeom prst="roundRect">
            <a:avLst/>
          </a:prstGeom>
          <a:solidFill>
            <a:schemeClr val="accent1">
              <a:lumMod val="60000"/>
              <a:lumOff val="40000"/>
            </a:schemeClr>
          </a:solidFill>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use a float to swim a length using just my feet </a:t>
            </a:r>
            <a:endParaRPr lang="en-GB" sz="1400" dirty="0"/>
          </a:p>
        </p:txBody>
      </p:sp>
      <p:sp>
        <p:nvSpPr>
          <p:cNvPr id="10" name="Rounded Rectangle 9"/>
          <p:cNvSpPr/>
          <p:nvPr/>
        </p:nvSpPr>
        <p:spPr>
          <a:xfrm>
            <a:off x="3059832" y="2650888"/>
            <a:ext cx="1550908" cy="1210160"/>
          </a:xfrm>
          <a:prstGeom prst="roundRect">
            <a:avLst/>
          </a:prstGeom>
          <a:solidFill>
            <a:schemeClr val="accent1">
              <a:lumMod val="60000"/>
              <a:lumOff val="40000"/>
            </a:schemeClr>
          </a:solidFill>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swim over 20m using front crawl, back crawl, back stroke or </a:t>
            </a:r>
            <a:r>
              <a:rPr lang="en-GB" sz="1400" smtClean="0"/>
              <a:t>breast stroke.</a:t>
            </a:r>
            <a:endParaRPr lang="en-GB" sz="1400" dirty="0"/>
          </a:p>
        </p:txBody>
      </p:sp>
      <p:sp>
        <p:nvSpPr>
          <p:cNvPr id="11" name="Rounded Rectangle 10"/>
          <p:cNvSpPr/>
          <p:nvPr/>
        </p:nvSpPr>
        <p:spPr>
          <a:xfrm>
            <a:off x="3059832" y="4005064"/>
            <a:ext cx="1550908" cy="885926"/>
          </a:xfrm>
          <a:prstGeom prst="roundRect">
            <a:avLst/>
          </a:prstGeom>
          <a:solidFill>
            <a:schemeClr val="accent1">
              <a:lumMod val="60000"/>
              <a:lumOff val="40000"/>
            </a:schemeClr>
          </a:solidFill>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synchronise my breathing with my stroke. </a:t>
            </a:r>
            <a:endParaRPr lang="en-GB" sz="1400" dirty="0"/>
          </a:p>
        </p:txBody>
      </p:sp>
    </p:spTree>
    <p:extLst>
      <p:ext uri="{BB962C8B-B14F-4D97-AF65-F5344CB8AC3E}">
        <p14:creationId xmlns:p14="http://schemas.microsoft.com/office/powerpoint/2010/main" val="2380850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715101" y="6165502"/>
            <a:ext cx="2268979" cy="692498"/>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5" name="TextBox 4"/>
          <p:cNvSpPr txBox="1"/>
          <p:nvPr/>
        </p:nvSpPr>
        <p:spPr>
          <a:xfrm>
            <a:off x="3373214" y="228264"/>
            <a:ext cx="3951857" cy="369332"/>
          </a:xfrm>
          <a:prstGeom prst="rect">
            <a:avLst/>
          </a:prstGeom>
          <a:noFill/>
        </p:spPr>
        <p:txBody>
          <a:bodyPr wrap="square" rtlCol="0">
            <a:spAutoFit/>
          </a:bodyPr>
          <a:lstStyle/>
          <a:p>
            <a:r>
              <a:rPr lang="en-GB" dirty="0" smtClean="0"/>
              <a:t>PSHE Progression Map</a:t>
            </a:r>
            <a:endParaRPr lang="en-GB" dirty="0"/>
          </a:p>
        </p:txBody>
      </p:sp>
      <p:pic>
        <p:nvPicPr>
          <p:cNvPr id="6" name="Picture 2" descr="Image result for branston junior academ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10" y="44452"/>
            <a:ext cx="9525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717"/>
          <a:stretch/>
        </p:blipFill>
        <p:spPr bwMode="auto">
          <a:xfrm>
            <a:off x="1082577" y="-37741"/>
            <a:ext cx="2290638" cy="90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Table 7"/>
          <p:cNvGraphicFramePr>
            <a:graphicFrameLocks noGrp="1"/>
          </p:cNvGraphicFramePr>
          <p:nvPr>
            <p:extLst>
              <p:ext uri="{D42A27DB-BD31-4B8C-83A1-F6EECF244321}">
                <p14:modId xmlns:p14="http://schemas.microsoft.com/office/powerpoint/2010/main" val="192672535"/>
              </p:ext>
            </p:extLst>
          </p:nvPr>
        </p:nvGraphicFramePr>
        <p:xfrm>
          <a:off x="6372200" y="81784"/>
          <a:ext cx="1607840" cy="822960"/>
        </p:xfrm>
        <a:graphic>
          <a:graphicData uri="http://schemas.openxmlformats.org/drawingml/2006/table">
            <a:tbl>
              <a:tblPr firstRow="1" bandRow="1">
                <a:tableStyleId>{5940675A-B579-460E-94D1-54222C63F5DA}</a:tableStyleId>
              </a:tblPr>
              <a:tblGrid>
                <a:gridCol w="1607840"/>
              </a:tblGrid>
              <a:tr h="245285">
                <a:tc>
                  <a:txBody>
                    <a:bodyPr/>
                    <a:lstStyle/>
                    <a:p>
                      <a:pPr algn="ctr"/>
                      <a:r>
                        <a:rPr lang="en-GB" sz="1200" dirty="0" smtClean="0"/>
                        <a:t>Year 3/4 </a:t>
                      </a:r>
                      <a:endParaRPr lang="en-GB" sz="1200" dirty="0"/>
                    </a:p>
                  </a:txBody>
                  <a:tcPr>
                    <a:solidFill>
                      <a:srgbClr val="0070C0"/>
                    </a:solidFill>
                  </a:tcPr>
                </a:tc>
              </a:tr>
              <a:tr h="245285">
                <a:tc>
                  <a:txBody>
                    <a:bodyPr/>
                    <a:lstStyle/>
                    <a:p>
                      <a:pPr algn="ctr"/>
                      <a:r>
                        <a:rPr lang="en-GB" sz="1200" dirty="0" smtClean="0"/>
                        <a:t>Across all year groups</a:t>
                      </a:r>
                      <a:endParaRPr lang="en-GB" sz="1200" dirty="0"/>
                    </a:p>
                  </a:txBody>
                  <a:tcPr>
                    <a:solidFill>
                      <a:schemeClr val="bg1">
                        <a:lumMod val="75000"/>
                      </a:schemeClr>
                    </a:solidFill>
                  </a:tcPr>
                </a:tc>
              </a:tr>
              <a:tr h="245285">
                <a:tc>
                  <a:txBody>
                    <a:bodyPr/>
                    <a:lstStyle/>
                    <a:p>
                      <a:pPr algn="ctr"/>
                      <a:r>
                        <a:rPr lang="en-GB" sz="1200" dirty="0" smtClean="0"/>
                        <a:t>Year 5/6</a:t>
                      </a:r>
                      <a:endParaRPr lang="en-GB" sz="1200" dirty="0"/>
                    </a:p>
                  </a:txBody>
                  <a:tcPr>
                    <a:solidFill>
                      <a:srgbClr val="FFC000"/>
                    </a:solidFill>
                  </a:tcPr>
                </a:tc>
              </a:tr>
            </a:tbl>
          </a:graphicData>
        </a:graphic>
      </p:graphicFrame>
      <p:sp>
        <p:nvSpPr>
          <p:cNvPr id="9" name="Rounded Rectangle 8"/>
          <p:cNvSpPr/>
          <p:nvPr/>
        </p:nvSpPr>
        <p:spPr>
          <a:xfrm>
            <a:off x="211600" y="947161"/>
            <a:ext cx="1550908" cy="710669"/>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ounded Rectangle 9"/>
          <p:cNvSpPr/>
          <p:nvPr/>
        </p:nvSpPr>
        <p:spPr>
          <a:xfrm>
            <a:off x="201906" y="1677045"/>
            <a:ext cx="1550908" cy="591062"/>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1" name="Rounded Rectangle 10"/>
          <p:cNvSpPr/>
          <p:nvPr/>
        </p:nvSpPr>
        <p:spPr>
          <a:xfrm>
            <a:off x="243115" y="2367282"/>
            <a:ext cx="1519393" cy="781512"/>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ounded Rectangle 11"/>
          <p:cNvSpPr/>
          <p:nvPr/>
        </p:nvSpPr>
        <p:spPr>
          <a:xfrm>
            <a:off x="3205211" y="1540669"/>
            <a:ext cx="1584391" cy="900974"/>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3" name="TextBox 12"/>
          <p:cNvSpPr txBox="1"/>
          <p:nvPr/>
        </p:nvSpPr>
        <p:spPr>
          <a:xfrm>
            <a:off x="2699578" y="1916795"/>
            <a:ext cx="1550908" cy="253916"/>
          </a:xfrm>
          <a:prstGeom prst="rect">
            <a:avLst/>
          </a:prstGeom>
          <a:noFill/>
        </p:spPr>
        <p:txBody>
          <a:bodyPr wrap="square" rtlCol="0">
            <a:spAutoFit/>
          </a:bodyPr>
          <a:lstStyle/>
          <a:p>
            <a:endParaRPr lang="en-GB" sz="1050" dirty="0"/>
          </a:p>
        </p:txBody>
      </p:sp>
      <p:sp>
        <p:nvSpPr>
          <p:cNvPr id="14" name="Rounded Rectangle 13"/>
          <p:cNvSpPr/>
          <p:nvPr/>
        </p:nvSpPr>
        <p:spPr>
          <a:xfrm>
            <a:off x="2989232" y="557999"/>
            <a:ext cx="2100220" cy="929563"/>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5" name="Rounded Rectangle 14"/>
          <p:cNvSpPr/>
          <p:nvPr/>
        </p:nvSpPr>
        <p:spPr>
          <a:xfrm>
            <a:off x="3167831" y="2521391"/>
            <a:ext cx="1550908" cy="443331"/>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ounded Rectangle 15"/>
          <p:cNvSpPr/>
          <p:nvPr/>
        </p:nvSpPr>
        <p:spPr>
          <a:xfrm>
            <a:off x="3073121" y="3104506"/>
            <a:ext cx="1659588" cy="707031"/>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7" name="Rounded Rectangle 16"/>
          <p:cNvSpPr/>
          <p:nvPr/>
        </p:nvSpPr>
        <p:spPr>
          <a:xfrm>
            <a:off x="3083001" y="3919601"/>
            <a:ext cx="1673118" cy="507837"/>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18" name="Rounded Rectangle 17"/>
          <p:cNvSpPr/>
          <p:nvPr/>
        </p:nvSpPr>
        <p:spPr>
          <a:xfrm>
            <a:off x="6012161" y="961829"/>
            <a:ext cx="2858984" cy="669792"/>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9" name="Rounded Rectangle 18"/>
          <p:cNvSpPr/>
          <p:nvPr/>
        </p:nvSpPr>
        <p:spPr>
          <a:xfrm>
            <a:off x="6804247" y="1685527"/>
            <a:ext cx="2058479" cy="681755"/>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TextBox 19"/>
          <p:cNvSpPr txBox="1"/>
          <p:nvPr/>
        </p:nvSpPr>
        <p:spPr>
          <a:xfrm>
            <a:off x="59942" y="3344718"/>
            <a:ext cx="2783866" cy="3539430"/>
          </a:xfrm>
          <a:prstGeom prst="rect">
            <a:avLst/>
          </a:prstGeom>
          <a:noFill/>
          <a:ln>
            <a:solidFill>
              <a:schemeClr val="tx1"/>
            </a:solidFill>
          </a:ln>
        </p:spPr>
        <p:txBody>
          <a:bodyPr wrap="square" rtlCol="0">
            <a:spAutoFit/>
          </a:bodyPr>
          <a:lstStyle/>
          <a:p>
            <a:r>
              <a:rPr lang="en-GB" sz="1400" dirty="0" smtClean="0"/>
              <a:t>Additional Information: </a:t>
            </a:r>
          </a:p>
          <a:p>
            <a:r>
              <a:rPr lang="en-GB" sz="1400" dirty="0"/>
              <a:t>We sometimes look at aspects of </a:t>
            </a:r>
            <a:r>
              <a:rPr lang="en-GB" sz="1400" dirty="0" smtClean="0"/>
              <a:t>PSHE </a:t>
            </a:r>
            <a:r>
              <a:rPr lang="en-GB" sz="1400" dirty="0"/>
              <a:t>though whole school assemblies and events. </a:t>
            </a:r>
          </a:p>
          <a:p>
            <a:r>
              <a:rPr lang="en-GB" sz="1400" dirty="0" smtClean="0"/>
              <a:t>We may also undertake one off sessions if specific incidents, concerns or issues arise. </a:t>
            </a:r>
          </a:p>
          <a:p>
            <a:r>
              <a:rPr lang="en-GB" sz="1400" dirty="0" smtClean="0"/>
              <a:t>As a whole school approach we follow the 5R’s which link with many areas we teach in PSHE. Most of the objectives are covered in both Year 3/4 and 5/6, however the objectives are extended and covered in more depth in Year 5/6. This progression is shown in the Year 5/6 boxes. </a:t>
            </a:r>
            <a:endParaRPr lang="en-GB" sz="1400" dirty="0"/>
          </a:p>
        </p:txBody>
      </p:sp>
      <p:sp>
        <p:nvSpPr>
          <p:cNvPr id="21" name="TextBox 20"/>
          <p:cNvSpPr txBox="1"/>
          <p:nvPr/>
        </p:nvSpPr>
        <p:spPr>
          <a:xfrm>
            <a:off x="3158488" y="1575657"/>
            <a:ext cx="1653552" cy="830997"/>
          </a:xfrm>
          <a:prstGeom prst="rect">
            <a:avLst/>
          </a:prstGeom>
          <a:noFill/>
        </p:spPr>
        <p:txBody>
          <a:bodyPr wrap="square" rtlCol="0">
            <a:spAutoFit/>
          </a:bodyPr>
          <a:lstStyle/>
          <a:p>
            <a:r>
              <a:rPr lang="en-GB" sz="1200" dirty="0"/>
              <a:t>I can respect and listen to views and feelings of others even if they are not the same as mine. </a:t>
            </a:r>
          </a:p>
        </p:txBody>
      </p:sp>
      <p:sp>
        <p:nvSpPr>
          <p:cNvPr id="22" name="TextBox 21"/>
          <p:cNvSpPr txBox="1"/>
          <p:nvPr/>
        </p:nvSpPr>
        <p:spPr>
          <a:xfrm>
            <a:off x="3205211" y="2511135"/>
            <a:ext cx="1550908" cy="461665"/>
          </a:xfrm>
          <a:prstGeom prst="rect">
            <a:avLst/>
          </a:prstGeom>
          <a:noFill/>
        </p:spPr>
        <p:txBody>
          <a:bodyPr wrap="square" rtlCol="0">
            <a:spAutoFit/>
          </a:bodyPr>
          <a:lstStyle/>
          <a:p>
            <a:r>
              <a:rPr lang="en-GB" sz="1200" dirty="0"/>
              <a:t>I can set personal goals. </a:t>
            </a:r>
          </a:p>
        </p:txBody>
      </p:sp>
      <p:sp>
        <p:nvSpPr>
          <p:cNvPr id="23" name="TextBox 22"/>
          <p:cNvSpPr txBox="1"/>
          <p:nvPr/>
        </p:nvSpPr>
        <p:spPr>
          <a:xfrm>
            <a:off x="296705" y="998347"/>
            <a:ext cx="1466983" cy="923330"/>
          </a:xfrm>
          <a:prstGeom prst="rect">
            <a:avLst/>
          </a:prstGeom>
          <a:noFill/>
        </p:spPr>
        <p:txBody>
          <a:bodyPr wrap="square" rtlCol="0">
            <a:spAutoFit/>
          </a:bodyPr>
          <a:lstStyle/>
          <a:p>
            <a:r>
              <a:rPr lang="en-GB" sz="1200" dirty="0"/>
              <a:t>I can explain the benefits of regular exercise. </a:t>
            </a:r>
          </a:p>
          <a:p>
            <a:endParaRPr lang="en-GB" dirty="0"/>
          </a:p>
        </p:txBody>
      </p:sp>
      <p:sp>
        <p:nvSpPr>
          <p:cNvPr id="24" name="TextBox 23"/>
          <p:cNvSpPr txBox="1"/>
          <p:nvPr/>
        </p:nvSpPr>
        <p:spPr>
          <a:xfrm>
            <a:off x="243115" y="1760324"/>
            <a:ext cx="1520573" cy="461665"/>
          </a:xfrm>
          <a:prstGeom prst="rect">
            <a:avLst/>
          </a:prstGeom>
          <a:noFill/>
        </p:spPr>
        <p:txBody>
          <a:bodyPr wrap="square" rtlCol="0">
            <a:spAutoFit/>
          </a:bodyPr>
          <a:lstStyle/>
          <a:p>
            <a:r>
              <a:rPr lang="en-GB" sz="1200" dirty="0" smtClean="0"/>
              <a:t>I understand what makes a good friend. </a:t>
            </a:r>
            <a:endParaRPr lang="en-GB" sz="1200" dirty="0"/>
          </a:p>
        </p:txBody>
      </p:sp>
      <p:sp>
        <p:nvSpPr>
          <p:cNvPr id="25" name="TextBox 24"/>
          <p:cNvSpPr txBox="1"/>
          <p:nvPr/>
        </p:nvSpPr>
        <p:spPr>
          <a:xfrm>
            <a:off x="242688" y="2342539"/>
            <a:ext cx="1510126" cy="830997"/>
          </a:xfrm>
          <a:prstGeom prst="rect">
            <a:avLst/>
          </a:prstGeom>
          <a:noFill/>
        </p:spPr>
        <p:txBody>
          <a:bodyPr wrap="square" rtlCol="0">
            <a:spAutoFit/>
          </a:bodyPr>
          <a:lstStyle/>
          <a:p>
            <a:r>
              <a:rPr lang="en-GB" sz="1200" dirty="0" smtClean="0"/>
              <a:t>I can take responsibility for my own and the safety of other. </a:t>
            </a:r>
            <a:endParaRPr lang="en-GB" sz="1200" dirty="0"/>
          </a:p>
        </p:txBody>
      </p:sp>
      <p:sp>
        <p:nvSpPr>
          <p:cNvPr id="26" name="TextBox 25"/>
          <p:cNvSpPr txBox="1"/>
          <p:nvPr/>
        </p:nvSpPr>
        <p:spPr>
          <a:xfrm>
            <a:off x="6804248" y="1680138"/>
            <a:ext cx="2160240" cy="646331"/>
          </a:xfrm>
          <a:prstGeom prst="rect">
            <a:avLst/>
          </a:prstGeom>
          <a:noFill/>
        </p:spPr>
        <p:txBody>
          <a:bodyPr wrap="square" rtlCol="0">
            <a:spAutoFit/>
          </a:bodyPr>
          <a:lstStyle/>
          <a:p>
            <a:r>
              <a:rPr lang="en-GB" sz="1200" dirty="0"/>
              <a:t>How to become a better </a:t>
            </a:r>
            <a:r>
              <a:rPr lang="en-GB" sz="1200" dirty="0" smtClean="0"/>
              <a:t>listener and giving appropriate advice.</a:t>
            </a:r>
            <a:endParaRPr lang="en-GB" sz="1200" dirty="0"/>
          </a:p>
        </p:txBody>
      </p:sp>
      <p:cxnSp>
        <p:nvCxnSpPr>
          <p:cNvPr id="27" name="Straight Arrow Connector 26"/>
          <p:cNvCxnSpPr>
            <a:stCxn id="12" idx="3"/>
            <a:endCxn id="19" idx="1"/>
          </p:cNvCxnSpPr>
          <p:nvPr/>
        </p:nvCxnSpPr>
        <p:spPr>
          <a:xfrm>
            <a:off x="4789602" y="1991156"/>
            <a:ext cx="2014645" cy="3524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Rounded Rectangle 27"/>
          <p:cNvSpPr/>
          <p:nvPr/>
        </p:nvSpPr>
        <p:spPr>
          <a:xfrm>
            <a:off x="6846227" y="2368127"/>
            <a:ext cx="1872208" cy="628652"/>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9" name="Rounded Rectangle 28"/>
          <p:cNvSpPr/>
          <p:nvPr/>
        </p:nvSpPr>
        <p:spPr>
          <a:xfrm>
            <a:off x="6819601" y="3038084"/>
            <a:ext cx="2072241" cy="642416"/>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0" name="TextBox 29"/>
          <p:cNvSpPr txBox="1"/>
          <p:nvPr/>
        </p:nvSpPr>
        <p:spPr>
          <a:xfrm>
            <a:off x="6819601" y="2386009"/>
            <a:ext cx="1901609" cy="646331"/>
          </a:xfrm>
          <a:prstGeom prst="rect">
            <a:avLst/>
          </a:prstGeom>
          <a:noFill/>
        </p:spPr>
        <p:txBody>
          <a:bodyPr wrap="square" rtlCol="0">
            <a:spAutoFit/>
          </a:bodyPr>
          <a:lstStyle/>
          <a:p>
            <a:r>
              <a:rPr lang="en-GB" sz="1200" dirty="0"/>
              <a:t>Long term </a:t>
            </a:r>
            <a:r>
              <a:rPr lang="en-GB" sz="1200" dirty="0" smtClean="0"/>
              <a:t>aspirations </a:t>
            </a:r>
            <a:r>
              <a:rPr lang="en-GB" sz="1200" dirty="0"/>
              <a:t>and consider how and when they may meet their goals.</a:t>
            </a:r>
          </a:p>
        </p:txBody>
      </p:sp>
      <p:cxnSp>
        <p:nvCxnSpPr>
          <p:cNvPr id="31" name="Straight Arrow Connector 30"/>
          <p:cNvCxnSpPr>
            <a:stCxn id="15" idx="3"/>
            <a:endCxn id="30" idx="1"/>
          </p:cNvCxnSpPr>
          <p:nvPr/>
        </p:nvCxnSpPr>
        <p:spPr>
          <a:xfrm flipV="1">
            <a:off x="4718739" y="2709175"/>
            <a:ext cx="2100862" cy="3388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2" name="Rectangle 31"/>
          <p:cNvSpPr/>
          <p:nvPr/>
        </p:nvSpPr>
        <p:spPr>
          <a:xfrm>
            <a:off x="3043946" y="3134855"/>
            <a:ext cx="1769969" cy="646331"/>
          </a:xfrm>
          <a:prstGeom prst="rect">
            <a:avLst/>
          </a:prstGeom>
        </p:spPr>
        <p:txBody>
          <a:bodyPr wrap="square">
            <a:spAutoFit/>
          </a:bodyPr>
          <a:lstStyle/>
          <a:p>
            <a:r>
              <a:rPr lang="en-GB" sz="1200" dirty="0" smtClean="0"/>
              <a:t>I can </a:t>
            </a:r>
            <a:r>
              <a:rPr lang="en-GB" sz="1200" dirty="0"/>
              <a:t>identify some of my strengths and </a:t>
            </a:r>
            <a:r>
              <a:rPr lang="en-GB" sz="1200" dirty="0" smtClean="0"/>
              <a:t>weaknesses.</a:t>
            </a:r>
            <a:endParaRPr lang="en-GB" sz="1200" dirty="0"/>
          </a:p>
        </p:txBody>
      </p:sp>
      <p:sp>
        <p:nvSpPr>
          <p:cNvPr id="33" name="TextBox 32"/>
          <p:cNvSpPr txBox="1"/>
          <p:nvPr/>
        </p:nvSpPr>
        <p:spPr>
          <a:xfrm>
            <a:off x="6846342" y="3046656"/>
            <a:ext cx="2024802" cy="646331"/>
          </a:xfrm>
          <a:prstGeom prst="rect">
            <a:avLst/>
          </a:prstGeom>
          <a:noFill/>
        </p:spPr>
        <p:txBody>
          <a:bodyPr wrap="square" rtlCol="0">
            <a:spAutoFit/>
          </a:bodyPr>
          <a:lstStyle/>
          <a:p>
            <a:r>
              <a:rPr lang="en-GB" sz="1200" dirty="0" smtClean="0"/>
              <a:t>Identifying others strengths and weaknesses and using these to benefit the group.</a:t>
            </a:r>
            <a:endParaRPr lang="en-GB" sz="1200" dirty="0"/>
          </a:p>
        </p:txBody>
      </p:sp>
      <p:cxnSp>
        <p:nvCxnSpPr>
          <p:cNvPr id="34" name="Straight Arrow Connector 33"/>
          <p:cNvCxnSpPr>
            <a:endCxn id="29" idx="1"/>
          </p:cNvCxnSpPr>
          <p:nvPr/>
        </p:nvCxnSpPr>
        <p:spPr>
          <a:xfrm flipV="1">
            <a:off x="4718739" y="3359292"/>
            <a:ext cx="2100862" cy="21726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5" name="Rectangle 34"/>
          <p:cNvSpPr/>
          <p:nvPr/>
        </p:nvSpPr>
        <p:spPr>
          <a:xfrm>
            <a:off x="2995608" y="3903933"/>
            <a:ext cx="1850420" cy="461665"/>
          </a:xfrm>
          <a:prstGeom prst="rect">
            <a:avLst/>
          </a:prstGeom>
        </p:spPr>
        <p:txBody>
          <a:bodyPr wrap="square">
            <a:spAutoFit/>
          </a:bodyPr>
          <a:lstStyle/>
          <a:p>
            <a:r>
              <a:rPr lang="en-GB" sz="1200" dirty="0" smtClean="0"/>
              <a:t>I can </a:t>
            </a:r>
            <a:r>
              <a:rPr lang="en-GB" sz="1200" dirty="0"/>
              <a:t>form and maintain appropriate relationships.</a:t>
            </a:r>
          </a:p>
        </p:txBody>
      </p:sp>
      <p:sp>
        <p:nvSpPr>
          <p:cNvPr id="36" name="Rounded Rectangle 35"/>
          <p:cNvSpPr/>
          <p:nvPr/>
        </p:nvSpPr>
        <p:spPr>
          <a:xfrm>
            <a:off x="6834591" y="3692987"/>
            <a:ext cx="2042260" cy="823633"/>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7" name="TextBox 36"/>
          <p:cNvSpPr txBox="1"/>
          <p:nvPr/>
        </p:nvSpPr>
        <p:spPr>
          <a:xfrm>
            <a:off x="6934575" y="3758021"/>
            <a:ext cx="1901609" cy="830997"/>
          </a:xfrm>
          <a:prstGeom prst="rect">
            <a:avLst/>
          </a:prstGeom>
          <a:noFill/>
        </p:spPr>
        <p:txBody>
          <a:bodyPr wrap="square" rtlCol="0">
            <a:spAutoFit/>
          </a:bodyPr>
          <a:lstStyle/>
          <a:p>
            <a:r>
              <a:rPr lang="en-GB" sz="1200" dirty="0" smtClean="0"/>
              <a:t>Understanding relationships can change. Positive and negative relationships.</a:t>
            </a:r>
            <a:endParaRPr lang="en-GB" sz="1200" dirty="0"/>
          </a:p>
        </p:txBody>
      </p:sp>
      <p:cxnSp>
        <p:nvCxnSpPr>
          <p:cNvPr id="38" name="Straight Arrow Connector 37"/>
          <p:cNvCxnSpPr>
            <a:stCxn id="17" idx="3"/>
          </p:cNvCxnSpPr>
          <p:nvPr/>
        </p:nvCxnSpPr>
        <p:spPr>
          <a:xfrm>
            <a:off x="4756119" y="4173520"/>
            <a:ext cx="2009142" cy="19207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9" name="Rounded Rectangle 38"/>
          <p:cNvSpPr/>
          <p:nvPr/>
        </p:nvSpPr>
        <p:spPr>
          <a:xfrm>
            <a:off x="3116291" y="4484832"/>
            <a:ext cx="1639828" cy="577083"/>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40" name="Rounded Rectangle 39"/>
          <p:cNvSpPr/>
          <p:nvPr/>
        </p:nvSpPr>
        <p:spPr>
          <a:xfrm>
            <a:off x="3171680" y="5191071"/>
            <a:ext cx="1536353" cy="489325"/>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cxnSp>
        <p:nvCxnSpPr>
          <p:cNvPr id="41" name="Straight Arrow Connector 40"/>
          <p:cNvCxnSpPr>
            <a:stCxn id="39" idx="3"/>
            <a:endCxn id="52" idx="1"/>
          </p:cNvCxnSpPr>
          <p:nvPr/>
        </p:nvCxnSpPr>
        <p:spPr>
          <a:xfrm>
            <a:off x="4756119" y="4773374"/>
            <a:ext cx="2127893" cy="28854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3245424" y="5218731"/>
            <a:ext cx="1429753" cy="461665"/>
          </a:xfrm>
          <a:prstGeom prst="rect">
            <a:avLst/>
          </a:prstGeom>
          <a:noFill/>
        </p:spPr>
        <p:txBody>
          <a:bodyPr wrap="square" rtlCol="0">
            <a:spAutoFit/>
          </a:bodyPr>
          <a:lstStyle/>
          <a:p>
            <a:r>
              <a:rPr lang="en-GB" sz="1200" dirty="0" smtClean="0"/>
              <a:t>I understand why rules are needed.</a:t>
            </a:r>
            <a:endParaRPr lang="en-GB" sz="1200" dirty="0"/>
          </a:p>
        </p:txBody>
      </p:sp>
      <p:sp>
        <p:nvSpPr>
          <p:cNvPr id="43" name="Rounded Rectangle 42"/>
          <p:cNvSpPr/>
          <p:nvPr/>
        </p:nvSpPr>
        <p:spPr>
          <a:xfrm>
            <a:off x="6887504" y="5583534"/>
            <a:ext cx="2004338" cy="664147"/>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44" name="TextBox 43"/>
          <p:cNvSpPr txBox="1"/>
          <p:nvPr/>
        </p:nvSpPr>
        <p:spPr>
          <a:xfrm flipH="1">
            <a:off x="6854612" y="5631796"/>
            <a:ext cx="1901608" cy="646331"/>
          </a:xfrm>
          <a:prstGeom prst="rect">
            <a:avLst/>
          </a:prstGeom>
          <a:noFill/>
        </p:spPr>
        <p:txBody>
          <a:bodyPr wrap="square" rtlCol="0">
            <a:spAutoFit/>
          </a:bodyPr>
          <a:lstStyle/>
          <a:p>
            <a:r>
              <a:rPr lang="en-GB" sz="1200" dirty="0" smtClean="0"/>
              <a:t>Rules in the wider world – what is the government? Laws.</a:t>
            </a:r>
            <a:endParaRPr lang="en-GB" sz="1200" dirty="0"/>
          </a:p>
        </p:txBody>
      </p:sp>
      <p:cxnSp>
        <p:nvCxnSpPr>
          <p:cNvPr id="45" name="Straight Arrow Connector 44"/>
          <p:cNvCxnSpPr>
            <a:stCxn id="40" idx="3"/>
            <a:endCxn id="43" idx="1"/>
          </p:cNvCxnSpPr>
          <p:nvPr/>
        </p:nvCxnSpPr>
        <p:spPr>
          <a:xfrm>
            <a:off x="4708033" y="5435734"/>
            <a:ext cx="2179471" cy="47987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6" name="Rounded Rectangle 45"/>
          <p:cNvSpPr/>
          <p:nvPr/>
        </p:nvSpPr>
        <p:spPr>
          <a:xfrm>
            <a:off x="3224998" y="5825037"/>
            <a:ext cx="1544815" cy="639175"/>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47" name="Rectangle 46"/>
          <p:cNvSpPr/>
          <p:nvPr/>
        </p:nvSpPr>
        <p:spPr>
          <a:xfrm>
            <a:off x="3187894" y="5817881"/>
            <a:ext cx="1544815" cy="646331"/>
          </a:xfrm>
          <a:prstGeom prst="rect">
            <a:avLst/>
          </a:prstGeom>
        </p:spPr>
        <p:txBody>
          <a:bodyPr wrap="square">
            <a:spAutoFit/>
          </a:bodyPr>
          <a:lstStyle/>
          <a:p>
            <a:r>
              <a:rPr lang="en-GB" sz="1200" dirty="0" smtClean="0"/>
              <a:t>I can </a:t>
            </a:r>
            <a:r>
              <a:rPr lang="en-GB" sz="1200" dirty="0"/>
              <a:t>identify ways to improve the environment.</a:t>
            </a:r>
          </a:p>
        </p:txBody>
      </p:sp>
      <p:sp>
        <p:nvSpPr>
          <p:cNvPr id="48" name="TextBox 47"/>
          <p:cNvSpPr txBox="1"/>
          <p:nvPr/>
        </p:nvSpPr>
        <p:spPr>
          <a:xfrm>
            <a:off x="3128640" y="4460153"/>
            <a:ext cx="1713247" cy="646331"/>
          </a:xfrm>
          <a:prstGeom prst="rect">
            <a:avLst/>
          </a:prstGeom>
          <a:noFill/>
        </p:spPr>
        <p:txBody>
          <a:bodyPr wrap="square" rtlCol="0">
            <a:spAutoFit/>
          </a:bodyPr>
          <a:lstStyle/>
          <a:p>
            <a:r>
              <a:rPr lang="en-GB" sz="1200" dirty="0" smtClean="0"/>
              <a:t>I understand the importance of a healthy lifestyle </a:t>
            </a:r>
            <a:endParaRPr lang="en-GB" sz="1200" dirty="0"/>
          </a:p>
        </p:txBody>
      </p:sp>
      <p:cxnSp>
        <p:nvCxnSpPr>
          <p:cNvPr id="49" name="Straight Arrow Connector 48"/>
          <p:cNvCxnSpPr>
            <a:endCxn id="39" idx="1"/>
          </p:cNvCxnSpPr>
          <p:nvPr/>
        </p:nvCxnSpPr>
        <p:spPr>
          <a:xfrm>
            <a:off x="1664137" y="1083550"/>
            <a:ext cx="1452154" cy="36898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Straight Arrow Connector 49"/>
          <p:cNvCxnSpPr>
            <a:endCxn id="21" idx="1"/>
          </p:cNvCxnSpPr>
          <p:nvPr/>
        </p:nvCxnSpPr>
        <p:spPr>
          <a:xfrm flipV="1">
            <a:off x="1752814" y="1991156"/>
            <a:ext cx="1405674" cy="17955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p:cNvCxnSpPr>
            <a:stCxn id="10" idx="3"/>
            <a:endCxn id="17" idx="1"/>
          </p:cNvCxnSpPr>
          <p:nvPr/>
        </p:nvCxnSpPr>
        <p:spPr>
          <a:xfrm>
            <a:off x="1752814" y="1972576"/>
            <a:ext cx="1330187" cy="220094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2" name="Rounded Rectangle 51"/>
          <p:cNvSpPr/>
          <p:nvPr/>
        </p:nvSpPr>
        <p:spPr>
          <a:xfrm>
            <a:off x="6884012" y="4540296"/>
            <a:ext cx="2080476" cy="1043238"/>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200" dirty="0"/>
              <a:t>The impact on our bodies. </a:t>
            </a:r>
            <a:r>
              <a:rPr lang="en-GB" sz="1200" dirty="0" smtClean="0"/>
              <a:t> How those </a:t>
            </a:r>
            <a:r>
              <a:rPr lang="en-GB" sz="1200" dirty="0"/>
              <a:t>in need of a life change can get help </a:t>
            </a:r>
            <a:r>
              <a:rPr lang="en-GB" sz="1200" dirty="0" smtClean="0"/>
              <a:t>and support</a:t>
            </a:r>
            <a:r>
              <a:rPr lang="en-GB" sz="1200" dirty="0"/>
              <a:t>. </a:t>
            </a:r>
            <a:r>
              <a:rPr lang="en-GB" sz="1200" dirty="0" smtClean="0"/>
              <a:t>Making </a:t>
            </a:r>
            <a:r>
              <a:rPr lang="en-GB" sz="1200" dirty="0"/>
              <a:t>healthy meals </a:t>
            </a:r>
            <a:r>
              <a:rPr lang="en-GB" sz="1200" dirty="0" smtClean="0"/>
              <a:t>.</a:t>
            </a:r>
            <a:endParaRPr lang="en-GB" sz="1200" dirty="0"/>
          </a:p>
        </p:txBody>
      </p:sp>
      <p:sp>
        <p:nvSpPr>
          <p:cNvPr id="53" name="TextBox 52"/>
          <p:cNvSpPr txBox="1"/>
          <p:nvPr/>
        </p:nvSpPr>
        <p:spPr>
          <a:xfrm>
            <a:off x="2988831" y="525005"/>
            <a:ext cx="2160240" cy="1015663"/>
          </a:xfrm>
          <a:prstGeom prst="rect">
            <a:avLst/>
          </a:prstGeom>
          <a:noFill/>
        </p:spPr>
        <p:txBody>
          <a:bodyPr wrap="square" rtlCol="0">
            <a:spAutoFit/>
          </a:bodyPr>
          <a:lstStyle/>
          <a:p>
            <a:r>
              <a:rPr lang="en-GB" sz="1200" dirty="0"/>
              <a:t>I can work independently, with a partner and in groups productively and cooperatively whether they are my friend or not</a:t>
            </a:r>
            <a:r>
              <a:rPr lang="en-GB" sz="1200" dirty="0" smtClean="0"/>
              <a:t>.</a:t>
            </a:r>
            <a:endParaRPr lang="en-GB" sz="1200" dirty="0"/>
          </a:p>
        </p:txBody>
      </p:sp>
      <p:sp>
        <p:nvSpPr>
          <p:cNvPr id="54" name="TextBox 53"/>
          <p:cNvSpPr txBox="1"/>
          <p:nvPr/>
        </p:nvSpPr>
        <p:spPr>
          <a:xfrm>
            <a:off x="6042041" y="896363"/>
            <a:ext cx="2710649" cy="830997"/>
          </a:xfrm>
          <a:prstGeom prst="rect">
            <a:avLst/>
          </a:prstGeom>
          <a:noFill/>
        </p:spPr>
        <p:txBody>
          <a:bodyPr wrap="square" rtlCol="0">
            <a:spAutoFit/>
          </a:bodyPr>
          <a:lstStyle/>
          <a:p>
            <a:r>
              <a:rPr lang="en-GB" sz="1200" dirty="0" smtClean="0"/>
              <a:t>Working more independently and less guided. </a:t>
            </a:r>
            <a:r>
              <a:rPr lang="en-GB" sz="1200" dirty="0"/>
              <a:t>Identifying others strengths and weaknesses and using these to benefit the group</a:t>
            </a:r>
            <a:r>
              <a:rPr lang="en-GB" sz="1200" dirty="0" smtClean="0"/>
              <a:t>.</a:t>
            </a:r>
            <a:endParaRPr lang="en-GB" sz="1200" dirty="0"/>
          </a:p>
        </p:txBody>
      </p:sp>
      <p:sp>
        <p:nvSpPr>
          <p:cNvPr id="55" name="TextBox 54"/>
          <p:cNvSpPr txBox="1"/>
          <p:nvPr/>
        </p:nvSpPr>
        <p:spPr>
          <a:xfrm>
            <a:off x="6715101" y="6211669"/>
            <a:ext cx="2418298" cy="646331"/>
          </a:xfrm>
          <a:prstGeom prst="rect">
            <a:avLst/>
          </a:prstGeom>
          <a:noFill/>
        </p:spPr>
        <p:txBody>
          <a:bodyPr wrap="square" rtlCol="0">
            <a:spAutoFit/>
          </a:bodyPr>
          <a:lstStyle/>
          <a:p>
            <a:r>
              <a:rPr lang="en-GB" sz="1200" dirty="0"/>
              <a:t>I can identify the different kinds of risk associated with the use and misuse of a range of substances. </a:t>
            </a:r>
          </a:p>
        </p:txBody>
      </p:sp>
      <p:cxnSp>
        <p:nvCxnSpPr>
          <p:cNvPr id="56" name="Straight Arrow Connector 55"/>
          <p:cNvCxnSpPr/>
          <p:nvPr/>
        </p:nvCxnSpPr>
        <p:spPr>
          <a:xfrm>
            <a:off x="5089452" y="1032837"/>
            <a:ext cx="863090" cy="2638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63309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252706" y="4426077"/>
            <a:ext cx="2406461" cy="1545553"/>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TextBox 4"/>
          <p:cNvSpPr txBox="1"/>
          <p:nvPr/>
        </p:nvSpPr>
        <p:spPr>
          <a:xfrm>
            <a:off x="3373214" y="228264"/>
            <a:ext cx="3951857" cy="369332"/>
          </a:xfrm>
          <a:prstGeom prst="rect">
            <a:avLst/>
          </a:prstGeom>
          <a:noFill/>
        </p:spPr>
        <p:txBody>
          <a:bodyPr wrap="square" rtlCol="0">
            <a:spAutoFit/>
          </a:bodyPr>
          <a:lstStyle/>
          <a:p>
            <a:r>
              <a:rPr lang="en-GB" dirty="0" smtClean="0"/>
              <a:t>RE Progression Map</a:t>
            </a:r>
            <a:endParaRPr lang="en-GB" dirty="0"/>
          </a:p>
        </p:txBody>
      </p:sp>
      <p:pic>
        <p:nvPicPr>
          <p:cNvPr id="6" name="Picture 2" descr="Image result for branston junior academ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10" y="44452"/>
            <a:ext cx="9525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717"/>
          <a:stretch/>
        </p:blipFill>
        <p:spPr bwMode="auto">
          <a:xfrm>
            <a:off x="1082577" y="-37741"/>
            <a:ext cx="2290638" cy="90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Table 7"/>
          <p:cNvGraphicFramePr>
            <a:graphicFrameLocks noGrp="1"/>
          </p:cNvGraphicFramePr>
          <p:nvPr>
            <p:extLst>
              <p:ext uri="{D42A27DB-BD31-4B8C-83A1-F6EECF244321}">
                <p14:modId xmlns:p14="http://schemas.microsoft.com/office/powerpoint/2010/main" val="1035152697"/>
              </p:ext>
            </p:extLst>
          </p:nvPr>
        </p:nvGraphicFramePr>
        <p:xfrm>
          <a:off x="6372200" y="81784"/>
          <a:ext cx="1607840" cy="822960"/>
        </p:xfrm>
        <a:graphic>
          <a:graphicData uri="http://schemas.openxmlformats.org/drawingml/2006/table">
            <a:tbl>
              <a:tblPr firstRow="1" bandRow="1">
                <a:tableStyleId>{5940675A-B579-460E-94D1-54222C63F5DA}</a:tableStyleId>
              </a:tblPr>
              <a:tblGrid>
                <a:gridCol w="1607840"/>
              </a:tblGrid>
              <a:tr h="245285">
                <a:tc>
                  <a:txBody>
                    <a:bodyPr/>
                    <a:lstStyle/>
                    <a:p>
                      <a:pPr algn="ctr"/>
                      <a:r>
                        <a:rPr lang="en-GB" sz="1200" dirty="0" smtClean="0"/>
                        <a:t>Year 3/4 </a:t>
                      </a:r>
                      <a:endParaRPr lang="en-GB" sz="1200" dirty="0"/>
                    </a:p>
                  </a:txBody>
                  <a:tcPr>
                    <a:solidFill>
                      <a:srgbClr val="0070C0"/>
                    </a:solidFill>
                  </a:tcPr>
                </a:tc>
              </a:tr>
              <a:tr h="245285">
                <a:tc>
                  <a:txBody>
                    <a:bodyPr/>
                    <a:lstStyle/>
                    <a:p>
                      <a:pPr algn="ctr"/>
                      <a:r>
                        <a:rPr lang="en-GB" sz="1200" dirty="0" smtClean="0"/>
                        <a:t>Across all year groups</a:t>
                      </a:r>
                      <a:endParaRPr lang="en-GB" sz="1200" dirty="0"/>
                    </a:p>
                  </a:txBody>
                  <a:tcPr>
                    <a:solidFill>
                      <a:schemeClr val="bg1">
                        <a:lumMod val="75000"/>
                      </a:schemeClr>
                    </a:solidFill>
                  </a:tcPr>
                </a:tc>
              </a:tr>
              <a:tr h="245285">
                <a:tc>
                  <a:txBody>
                    <a:bodyPr/>
                    <a:lstStyle/>
                    <a:p>
                      <a:pPr algn="ctr"/>
                      <a:r>
                        <a:rPr lang="en-GB" sz="1200" dirty="0" smtClean="0"/>
                        <a:t>Year 5/6</a:t>
                      </a:r>
                      <a:endParaRPr lang="en-GB" sz="1200" dirty="0"/>
                    </a:p>
                  </a:txBody>
                  <a:tcPr>
                    <a:solidFill>
                      <a:srgbClr val="FFC000"/>
                    </a:solidFill>
                  </a:tcPr>
                </a:tc>
              </a:tr>
            </a:tbl>
          </a:graphicData>
        </a:graphic>
      </p:graphicFrame>
      <p:sp>
        <p:nvSpPr>
          <p:cNvPr id="9" name="Rounded Rectangle 8"/>
          <p:cNvSpPr/>
          <p:nvPr/>
        </p:nvSpPr>
        <p:spPr>
          <a:xfrm>
            <a:off x="212780" y="1268760"/>
            <a:ext cx="1694924" cy="792088"/>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ounded Rectangle 9"/>
          <p:cNvSpPr/>
          <p:nvPr/>
        </p:nvSpPr>
        <p:spPr>
          <a:xfrm>
            <a:off x="212779" y="2220918"/>
            <a:ext cx="2053539" cy="954108"/>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1" name="Rounded Rectangle 10"/>
          <p:cNvSpPr/>
          <p:nvPr/>
        </p:nvSpPr>
        <p:spPr>
          <a:xfrm>
            <a:off x="212779" y="3323598"/>
            <a:ext cx="2002571" cy="1250849"/>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ounded Rectangle 11"/>
          <p:cNvSpPr/>
          <p:nvPr/>
        </p:nvSpPr>
        <p:spPr>
          <a:xfrm>
            <a:off x="3635896" y="2220919"/>
            <a:ext cx="1550908" cy="792088"/>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3" name="Rounded Rectangle 12"/>
          <p:cNvSpPr/>
          <p:nvPr/>
        </p:nvSpPr>
        <p:spPr>
          <a:xfrm>
            <a:off x="6219308" y="1072257"/>
            <a:ext cx="2457148" cy="847746"/>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TextBox 13"/>
          <p:cNvSpPr txBox="1"/>
          <p:nvPr/>
        </p:nvSpPr>
        <p:spPr>
          <a:xfrm>
            <a:off x="6212590" y="1019076"/>
            <a:ext cx="2467501" cy="954107"/>
          </a:xfrm>
          <a:prstGeom prst="rect">
            <a:avLst/>
          </a:prstGeom>
          <a:noFill/>
        </p:spPr>
        <p:txBody>
          <a:bodyPr wrap="square" rtlCol="0">
            <a:spAutoFit/>
          </a:bodyPr>
          <a:lstStyle/>
          <a:p>
            <a:r>
              <a:rPr lang="en-GB" sz="1400" dirty="0" smtClean="0"/>
              <a:t>I can describe and compare the different practices and experiences involved with different religious groups. </a:t>
            </a:r>
            <a:endParaRPr lang="en-GB" sz="1400" dirty="0"/>
          </a:p>
        </p:txBody>
      </p:sp>
      <p:sp>
        <p:nvSpPr>
          <p:cNvPr id="15" name="Rounded Rectangle 14"/>
          <p:cNvSpPr/>
          <p:nvPr/>
        </p:nvSpPr>
        <p:spPr>
          <a:xfrm>
            <a:off x="6252706" y="2141941"/>
            <a:ext cx="2427385" cy="846316"/>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ounded Rectangle 15"/>
          <p:cNvSpPr/>
          <p:nvPr/>
        </p:nvSpPr>
        <p:spPr>
          <a:xfrm>
            <a:off x="6294420" y="3199618"/>
            <a:ext cx="2306924" cy="1042357"/>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cxnSp>
        <p:nvCxnSpPr>
          <p:cNvPr id="17" name="Straight Arrow Connector 16"/>
          <p:cNvCxnSpPr/>
          <p:nvPr/>
        </p:nvCxnSpPr>
        <p:spPr>
          <a:xfrm flipV="1">
            <a:off x="2266318" y="2565099"/>
            <a:ext cx="1355902" cy="34228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94610" y="4941168"/>
            <a:ext cx="4032447" cy="1600438"/>
          </a:xfrm>
          <a:prstGeom prst="rect">
            <a:avLst/>
          </a:prstGeom>
          <a:noFill/>
          <a:ln>
            <a:solidFill>
              <a:schemeClr val="tx1"/>
            </a:solidFill>
          </a:ln>
        </p:spPr>
        <p:txBody>
          <a:bodyPr wrap="square" rtlCol="0">
            <a:spAutoFit/>
          </a:bodyPr>
          <a:lstStyle/>
          <a:p>
            <a:r>
              <a:rPr lang="en-GB" sz="1400" dirty="0" smtClean="0"/>
              <a:t>Additional Information: </a:t>
            </a:r>
          </a:p>
          <a:p>
            <a:r>
              <a:rPr lang="en-GB" sz="1400" dirty="0" smtClean="0"/>
              <a:t>We look at aspects of RE though </a:t>
            </a:r>
            <a:r>
              <a:rPr lang="en-GB" sz="1400" dirty="0"/>
              <a:t>w</a:t>
            </a:r>
            <a:r>
              <a:rPr lang="en-GB" sz="1400" dirty="0" smtClean="0"/>
              <a:t>hole school assemblies and events. We sometimes visit out local church and hold a service throughout different times of the year, for example Harvest and Christmas . Throughout our school we emphasise the importance of diversity and equality. </a:t>
            </a:r>
          </a:p>
        </p:txBody>
      </p:sp>
      <p:sp>
        <p:nvSpPr>
          <p:cNvPr id="19" name="TextBox 18"/>
          <p:cNvSpPr txBox="1"/>
          <p:nvPr/>
        </p:nvSpPr>
        <p:spPr>
          <a:xfrm>
            <a:off x="3622220" y="2342052"/>
            <a:ext cx="1537183" cy="523220"/>
          </a:xfrm>
          <a:prstGeom prst="rect">
            <a:avLst/>
          </a:prstGeom>
          <a:noFill/>
        </p:spPr>
        <p:txBody>
          <a:bodyPr wrap="square" rtlCol="0">
            <a:spAutoFit/>
          </a:bodyPr>
          <a:lstStyle/>
          <a:p>
            <a:r>
              <a:rPr lang="en-GB" sz="1400" dirty="0" smtClean="0"/>
              <a:t>I can think about what I believe.</a:t>
            </a:r>
            <a:endParaRPr lang="en-GB" sz="1400" dirty="0"/>
          </a:p>
        </p:txBody>
      </p:sp>
      <p:sp>
        <p:nvSpPr>
          <p:cNvPr id="20" name="TextBox 19"/>
          <p:cNvSpPr txBox="1"/>
          <p:nvPr/>
        </p:nvSpPr>
        <p:spPr>
          <a:xfrm>
            <a:off x="6280408" y="2234330"/>
            <a:ext cx="2371980" cy="738664"/>
          </a:xfrm>
          <a:prstGeom prst="rect">
            <a:avLst/>
          </a:prstGeom>
          <a:noFill/>
        </p:spPr>
        <p:txBody>
          <a:bodyPr wrap="square" rtlCol="0">
            <a:spAutoFit/>
          </a:bodyPr>
          <a:lstStyle/>
          <a:p>
            <a:r>
              <a:rPr lang="en-GB" sz="1400" dirty="0" smtClean="0"/>
              <a:t>I can explain things that are the same and different for religious people.</a:t>
            </a:r>
            <a:endParaRPr lang="en-GB" sz="1400" dirty="0"/>
          </a:p>
        </p:txBody>
      </p:sp>
      <p:sp>
        <p:nvSpPr>
          <p:cNvPr id="21" name="TextBox 20"/>
          <p:cNvSpPr txBox="1"/>
          <p:nvPr/>
        </p:nvSpPr>
        <p:spPr>
          <a:xfrm>
            <a:off x="6373166" y="3243744"/>
            <a:ext cx="2146348" cy="954107"/>
          </a:xfrm>
          <a:prstGeom prst="rect">
            <a:avLst/>
          </a:prstGeom>
          <a:noFill/>
        </p:spPr>
        <p:txBody>
          <a:bodyPr wrap="square" rtlCol="0">
            <a:spAutoFit/>
          </a:bodyPr>
          <a:lstStyle/>
          <a:p>
            <a:r>
              <a:rPr lang="en-GB" sz="1400" dirty="0" smtClean="0"/>
              <a:t>I can explain how similarities and differences between religions affect people’s lives.</a:t>
            </a:r>
            <a:endParaRPr lang="en-GB" sz="1400" dirty="0"/>
          </a:p>
        </p:txBody>
      </p:sp>
      <p:sp>
        <p:nvSpPr>
          <p:cNvPr id="22" name="TextBox 21"/>
          <p:cNvSpPr txBox="1"/>
          <p:nvPr/>
        </p:nvSpPr>
        <p:spPr>
          <a:xfrm>
            <a:off x="6291990" y="4506355"/>
            <a:ext cx="2207235" cy="1384995"/>
          </a:xfrm>
          <a:prstGeom prst="rect">
            <a:avLst/>
          </a:prstGeom>
          <a:noFill/>
        </p:spPr>
        <p:txBody>
          <a:bodyPr wrap="square" rtlCol="0">
            <a:spAutoFit/>
          </a:bodyPr>
          <a:lstStyle/>
          <a:p>
            <a:r>
              <a:rPr lang="en-GB" sz="1400" dirty="0" smtClean="0"/>
              <a:t>I suggest reasons for the similarities and differences in forms of religion: Christianity, Buddhism, Judaism, Islam, Sikhism and Hinduism. </a:t>
            </a:r>
            <a:endParaRPr lang="en-GB" sz="1400" dirty="0"/>
          </a:p>
        </p:txBody>
      </p:sp>
      <p:sp>
        <p:nvSpPr>
          <p:cNvPr id="23" name="TextBox 22"/>
          <p:cNvSpPr txBox="1"/>
          <p:nvPr/>
        </p:nvSpPr>
        <p:spPr>
          <a:xfrm>
            <a:off x="278518" y="1278063"/>
            <a:ext cx="1701194" cy="738664"/>
          </a:xfrm>
          <a:prstGeom prst="rect">
            <a:avLst/>
          </a:prstGeom>
          <a:noFill/>
        </p:spPr>
        <p:txBody>
          <a:bodyPr wrap="square" rtlCol="0">
            <a:spAutoFit/>
          </a:bodyPr>
          <a:lstStyle/>
          <a:p>
            <a:r>
              <a:rPr lang="en-GB" sz="1400" dirty="0" smtClean="0"/>
              <a:t>I can describe what can be learned from religious stories.  </a:t>
            </a:r>
            <a:endParaRPr lang="en-GB" sz="1400" dirty="0"/>
          </a:p>
        </p:txBody>
      </p:sp>
      <p:sp>
        <p:nvSpPr>
          <p:cNvPr id="24" name="TextBox 23"/>
          <p:cNvSpPr txBox="1"/>
          <p:nvPr/>
        </p:nvSpPr>
        <p:spPr>
          <a:xfrm>
            <a:off x="204286" y="3471970"/>
            <a:ext cx="2019555" cy="954107"/>
          </a:xfrm>
          <a:prstGeom prst="rect">
            <a:avLst/>
          </a:prstGeom>
          <a:noFill/>
        </p:spPr>
        <p:txBody>
          <a:bodyPr wrap="square" rtlCol="0">
            <a:spAutoFit/>
          </a:bodyPr>
          <a:lstStyle/>
          <a:p>
            <a:r>
              <a:rPr lang="en-GB" sz="1400" dirty="0" smtClean="0"/>
              <a:t>I can compare some </a:t>
            </a:r>
            <a:r>
              <a:rPr lang="en-GB" sz="1400" smtClean="0"/>
              <a:t>of the things </a:t>
            </a:r>
            <a:r>
              <a:rPr lang="en-GB" sz="1400" dirty="0" smtClean="0"/>
              <a:t>that influence me with those that influence other people. </a:t>
            </a:r>
            <a:endParaRPr lang="en-GB" sz="1400" dirty="0"/>
          </a:p>
        </p:txBody>
      </p:sp>
      <p:sp>
        <p:nvSpPr>
          <p:cNvPr id="25" name="TextBox 24"/>
          <p:cNvSpPr txBox="1"/>
          <p:nvPr/>
        </p:nvSpPr>
        <p:spPr>
          <a:xfrm>
            <a:off x="225324" y="2220919"/>
            <a:ext cx="1947547" cy="954107"/>
          </a:xfrm>
          <a:prstGeom prst="rect">
            <a:avLst/>
          </a:prstGeom>
          <a:noFill/>
        </p:spPr>
        <p:txBody>
          <a:bodyPr wrap="square" rtlCol="0">
            <a:spAutoFit/>
          </a:bodyPr>
          <a:lstStyle/>
          <a:p>
            <a:r>
              <a:rPr lang="en-GB" sz="1400" dirty="0" smtClean="0"/>
              <a:t>I can explain things that are important to me and how they link me to other people. </a:t>
            </a:r>
            <a:endParaRPr lang="en-GB" sz="1400" dirty="0"/>
          </a:p>
        </p:txBody>
      </p:sp>
    </p:spTree>
    <p:extLst>
      <p:ext uri="{BB962C8B-B14F-4D97-AF65-F5344CB8AC3E}">
        <p14:creationId xmlns:p14="http://schemas.microsoft.com/office/powerpoint/2010/main" val="3182731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73214" y="228264"/>
            <a:ext cx="3951857" cy="369332"/>
          </a:xfrm>
          <a:prstGeom prst="rect">
            <a:avLst/>
          </a:prstGeom>
          <a:noFill/>
        </p:spPr>
        <p:txBody>
          <a:bodyPr wrap="square" rtlCol="0">
            <a:spAutoFit/>
          </a:bodyPr>
          <a:lstStyle/>
          <a:p>
            <a:r>
              <a:rPr lang="en-GB" dirty="0" smtClean="0"/>
              <a:t>Computing Progression Map</a:t>
            </a:r>
            <a:endParaRPr lang="en-GB" dirty="0"/>
          </a:p>
        </p:txBody>
      </p:sp>
      <p:pic>
        <p:nvPicPr>
          <p:cNvPr id="5" name="Picture 2" descr="Image result for branston junior academ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10" y="44452"/>
            <a:ext cx="9525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717"/>
          <a:stretch/>
        </p:blipFill>
        <p:spPr bwMode="auto">
          <a:xfrm>
            <a:off x="1082577" y="-37741"/>
            <a:ext cx="2290638" cy="90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e 6"/>
          <p:cNvGraphicFramePr>
            <a:graphicFrameLocks noGrp="1"/>
          </p:cNvGraphicFramePr>
          <p:nvPr>
            <p:extLst>
              <p:ext uri="{D42A27DB-BD31-4B8C-83A1-F6EECF244321}">
                <p14:modId xmlns:p14="http://schemas.microsoft.com/office/powerpoint/2010/main" val="1086687393"/>
              </p:ext>
            </p:extLst>
          </p:nvPr>
        </p:nvGraphicFramePr>
        <p:xfrm>
          <a:off x="6372200" y="81784"/>
          <a:ext cx="1607840" cy="822960"/>
        </p:xfrm>
        <a:graphic>
          <a:graphicData uri="http://schemas.openxmlformats.org/drawingml/2006/table">
            <a:tbl>
              <a:tblPr firstRow="1" bandRow="1">
                <a:tableStyleId>{5940675A-B579-460E-94D1-54222C63F5DA}</a:tableStyleId>
              </a:tblPr>
              <a:tblGrid>
                <a:gridCol w="1607840"/>
              </a:tblGrid>
              <a:tr h="245285">
                <a:tc>
                  <a:txBody>
                    <a:bodyPr/>
                    <a:lstStyle/>
                    <a:p>
                      <a:pPr algn="ctr"/>
                      <a:r>
                        <a:rPr lang="en-GB" sz="1200" dirty="0" smtClean="0"/>
                        <a:t>Year 3/4 </a:t>
                      </a:r>
                      <a:endParaRPr lang="en-GB" sz="1200" dirty="0"/>
                    </a:p>
                  </a:txBody>
                  <a:tcPr>
                    <a:solidFill>
                      <a:srgbClr val="0070C0"/>
                    </a:solidFill>
                  </a:tcPr>
                </a:tc>
              </a:tr>
              <a:tr h="245285">
                <a:tc>
                  <a:txBody>
                    <a:bodyPr/>
                    <a:lstStyle/>
                    <a:p>
                      <a:pPr algn="ctr"/>
                      <a:r>
                        <a:rPr lang="en-GB" sz="1200" dirty="0" smtClean="0"/>
                        <a:t>Across all year groups</a:t>
                      </a:r>
                      <a:endParaRPr lang="en-GB" sz="1200" dirty="0"/>
                    </a:p>
                  </a:txBody>
                  <a:tcPr>
                    <a:solidFill>
                      <a:schemeClr val="bg1">
                        <a:lumMod val="75000"/>
                      </a:schemeClr>
                    </a:solidFill>
                  </a:tcPr>
                </a:tc>
              </a:tr>
              <a:tr h="245285">
                <a:tc>
                  <a:txBody>
                    <a:bodyPr/>
                    <a:lstStyle/>
                    <a:p>
                      <a:pPr algn="ctr"/>
                      <a:r>
                        <a:rPr lang="en-GB" sz="1200" dirty="0" smtClean="0"/>
                        <a:t>Year 5/6</a:t>
                      </a:r>
                      <a:endParaRPr lang="en-GB" sz="1200" dirty="0"/>
                    </a:p>
                  </a:txBody>
                  <a:tcPr>
                    <a:solidFill>
                      <a:srgbClr val="FFC000"/>
                    </a:solidFill>
                  </a:tcPr>
                </a:tc>
              </a:tr>
            </a:tbl>
          </a:graphicData>
        </a:graphic>
      </p:graphicFrame>
      <p:sp>
        <p:nvSpPr>
          <p:cNvPr id="8" name="Rounded Rectangle 7"/>
          <p:cNvSpPr/>
          <p:nvPr/>
        </p:nvSpPr>
        <p:spPr>
          <a:xfrm>
            <a:off x="212780" y="1268760"/>
            <a:ext cx="1550908" cy="792088"/>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9" name="TextBox 8"/>
          <p:cNvSpPr txBox="1"/>
          <p:nvPr/>
        </p:nvSpPr>
        <p:spPr>
          <a:xfrm>
            <a:off x="212780" y="1403194"/>
            <a:ext cx="1550908" cy="523220"/>
          </a:xfrm>
          <a:prstGeom prst="rect">
            <a:avLst/>
          </a:prstGeom>
          <a:noFill/>
        </p:spPr>
        <p:txBody>
          <a:bodyPr wrap="square" rtlCol="0">
            <a:spAutoFit/>
          </a:bodyPr>
          <a:lstStyle/>
          <a:p>
            <a:r>
              <a:rPr lang="en-GB" sz="1400" dirty="0" smtClean="0"/>
              <a:t>I can log on to the school system</a:t>
            </a:r>
            <a:endParaRPr lang="en-GB" sz="1400" dirty="0"/>
          </a:p>
        </p:txBody>
      </p:sp>
      <p:sp>
        <p:nvSpPr>
          <p:cNvPr id="10" name="Rounded Rectangle 9"/>
          <p:cNvSpPr/>
          <p:nvPr/>
        </p:nvSpPr>
        <p:spPr>
          <a:xfrm>
            <a:off x="212780" y="2213248"/>
            <a:ext cx="1550908" cy="792088"/>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1" name="TextBox 10"/>
          <p:cNvSpPr txBox="1"/>
          <p:nvPr/>
        </p:nvSpPr>
        <p:spPr>
          <a:xfrm>
            <a:off x="212780" y="2239960"/>
            <a:ext cx="1563453" cy="738664"/>
          </a:xfrm>
          <a:prstGeom prst="rect">
            <a:avLst/>
          </a:prstGeom>
          <a:noFill/>
        </p:spPr>
        <p:txBody>
          <a:bodyPr wrap="square" rtlCol="0">
            <a:spAutoFit/>
          </a:bodyPr>
          <a:lstStyle/>
          <a:p>
            <a:r>
              <a:rPr lang="en-GB" sz="1400" dirty="0" smtClean="0"/>
              <a:t>I can search images and websites of Google</a:t>
            </a:r>
            <a:endParaRPr lang="en-GB" sz="1400" dirty="0"/>
          </a:p>
        </p:txBody>
      </p:sp>
      <p:sp>
        <p:nvSpPr>
          <p:cNvPr id="12" name="Rounded Rectangle 11"/>
          <p:cNvSpPr/>
          <p:nvPr/>
        </p:nvSpPr>
        <p:spPr>
          <a:xfrm>
            <a:off x="212780" y="3258272"/>
            <a:ext cx="1550908" cy="792088"/>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3" name="TextBox 12"/>
          <p:cNvSpPr txBox="1"/>
          <p:nvPr/>
        </p:nvSpPr>
        <p:spPr>
          <a:xfrm>
            <a:off x="212780" y="3284984"/>
            <a:ext cx="1550908" cy="523220"/>
          </a:xfrm>
          <a:prstGeom prst="rect">
            <a:avLst/>
          </a:prstGeom>
          <a:noFill/>
        </p:spPr>
        <p:txBody>
          <a:bodyPr wrap="square" rtlCol="0">
            <a:spAutoFit/>
          </a:bodyPr>
          <a:lstStyle/>
          <a:p>
            <a:r>
              <a:rPr lang="en-GB" sz="1400" dirty="0" smtClean="0"/>
              <a:t>I can copy and paste</a:t>
            </a:r>
            <a:endParaRPr lang="en-GB" sz="1400" dirty="0"/>
          </a:p>
        </p:txBody>
      </p:sp>
      <p:sp>
        <p:nvSpPr>
          <p:cNvPr id="14" name="Rounded Rectangle 13"/>
          <p:cNvSpPr/>
          <p:nvPr/>
        </p:nvSpPr>
        <p:spPr>
          <a:xfrm>
            <a:off x="225325" y="4266383"/>
            <a:ext cx="1550908" cy="980819"/>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5" name="TextBox 14"/>
          <p:cNvSpPr txBox="1"/>
          <p:nvPr/>
        </p:nvSpPr>
        <p:spPr>
          <a:xfrm>
            <a:off x="225325" y="4293096"/>
            <a:ext cx="1538363" cy="954107"/>
          </a:xfrm>
          <a:prstGeom prst="rect">
            <a:avLst/>
          </a:prstGeom>
          <a:noFill/>
        </p:spPr>
        <p:txBody>
          <a:bodyPr wrap="square" rtlCol="0">
            <a:spAutoFit/>
          </a:bodyPr>
          <a:lstStyle/>
          <a:p>
            <a:r>
              <a:rPr lang="en-GB" sz="1400" dirty="0" smtClean="0"/>
              <a:t>I can use Microsoft Word including text and pictures</a:t>
            </a:r>
            <a:endParaRPr lang="en-GB" sz="1400" dirty="0"/>
          </a:p>
        </p:txBody>
      </p:sp>
      <p:sp>
        <p:nvSpPr>
          <p:cNvPr id="16" name="Rounded Rectangle 15"/>
          <p:cNvSpPr/>
          <p:nvPr/>
        </p:nvSpPr>
        <p:spPr>
          <a:xfrm>
            <a:off x="2699578" y="1940165"/>
            <a:ext cx="1550908" cy="792088"/>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7" name="TextBox 16"/>
          <p:cNvSpPr txBox="1"/>
          <p:nvPr/>
        </p:nvSpPr>
        <p:spPr>
          <a:xfrm>
            <a:off x="2699578" y="1966877"/>
            <a:ext cx="1550908" cy="523220"/>
          </a:xfrm>
          <a:prstGeom prst="rect">
            <a:avLst/>
          </a:prstGeom>
          <a:noFill/>
        </p:spPr>
        <p:txBody>
          <a:bodyPr wrap="square" rtlCol="0">
            <a:spAutoFit/>
          </a:bodyPr>
          <a:lstStyle/>
          <a:p>
            <a:r>
              <a:rPr lang="en-GB" sz="1400" dirty="0" smtClean="0"/>
              <a:t>I can send an        e-mail</a:t>
            </a:r>
            <a:endParaRPr lang="en-GB" sz="1400" dirty="0"/>
          </a:p>
        </p:txBody>
      </p:sp>
      <p:sp>
        <p:nvSpPr>
          <p:cNvPr id="18" name="Rounded Rectangle 17"/>
          <p:cNvSpPr/>
          <p:nvPr/>
        </p:nvSpPr>
        <p:spPr>
          <a:xfrm>
            <a:off x="2699578" y="1007150"/>
            <a:ext cx="1550908" cy="792088"/>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9" name="TextBox 18"/>
          <p:cNvSpPr txBox="1"/>
          <p:nvPr/>
        </p:nvSpPr>
        <p:spPr>
          <a:xfrm>
            <a:off x="2699578" y="1033862"/>
            <a:ext cx="1550908" cy="523220"/>
          </a:xfrm>
          <a:prstGeom prst="rect">
            <a:avLst/>
          </a:prstGeom>
          <a:noFill/>
        </p:spPr>
        <p:txBody>
          <a:bodyPr wrap="square" rtlCol="0">
            <a:spAutoFit/>
          </a:bodyPr>
          <a:lstStyle/>
          <a:p>
            <a:r>
              <a:rPr lang="en-GB" sz="1400" dirty="0" smtClean="0"/>
              <a:t>I know how to stay safe online</a:t>
            </a:r>
            <a:endParaRPr lang="en-GB" sz="1400" dirty="0"/>
          </a:p>
        </p:txBody>
      </p:sp>
      <p:sp>
        <p:nvSpPr>
          <p:cNvPr id="20" name="Rounded Rectangle 19"/>
          <p:cNvSpPr/>
          <p:nvPr/>
        </p:nvSpPr>
        <p:spPr>
          <a:xfrm>
            <a:off x="2695533" y="2951912"/>
            <a:ext cx="1550908" cy="1341184"/>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1" name="TextBox 20"/>
          <p:cNvSpPr txBox="1"/>
          <p:nvPr/>
        </p:nvSpPr>
        <p:spPr>
          <a:xfrm>
            <a:off x="2704336" y="2978624"/>
            <a:ext cx="1546150" cy="1169551"/>
          </a:xfrm>
          <a:prstGeom prst="rect">
            <a:avLst/>
          </a:prstGeom>
          <a:noFill/>
        </p:spPr>
        <p:txBody>
          <a:bodyPr wrap="square" rtlCol="0">
            <a:spAutoFit/>
          </a:bodyPr>
          <a:lstStyle/>
          <a:p>
            <a:r>
              <a:rPr lang="en-GB" sz="1400" dirty="0" smtClean="0"/>
              <a:t>I can use </a:t>
            </a:r>
            <a:r>
              <a:rPr lang="en-GB" sz="1400" dirty="0" err="1" smtClean="0"/>
              <a:t>Powerpoint</a:t>
            </a:r>
            <a:r>
              <a:rPr lang="en-GB" sz="1400" dirty="0" smtClean="0"/>
              <a:t> to combine picture, words, animation and sounds</a:t>
            </a:r>
            <a:endParaRPr lang="en-GB" sz="1400" dirty="0"/>
          </a:p>
        </p:txBody>
      </p:sp>
      <p:sp>
        <p:nvSpPr>
          <p:cNvPr id="22" name="Rounded Rectangle 21"/>
          <p:cNvSpPr/>
          <p:nvPr/>
        </p:nvSpPr>
        <p:spPr>
          <a:xfrm>
            <a:off x="2694464" y="4437112"/>
            <a:ext cx="1550908" cy="1414062"/>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3" name="TextBox 22"/>
          <p:cNvSpPr txBox="1"/>
          <p:nvPr/>
        </p:nvSpPr>
        <p:spPr>
          <a:xfrm>
            <a:off x="2723188" y="4559367"/>
            <a:ext cx="1550908" cy="1169551"/>
          </a:xfrm>
          <a:prstGeom prst="rect">
            <a:avLst/>
          </a:prstGeom>
          <a:noFill/>
        </p:spPr>
        <p:txBody>
          <a:bodyPr wrap="square" rtlCol="0">
            <a:spAutoFit/>
          </a:bodyPr>
          <a:lstStyle/>
          <a:p>
            <a:r>
              <a:rPr lang="en-GB" sz="1400" dirty="0" smtClean="0"/>
              <a:t>I understand how algorithms work and detect mistakes in algorithms </a:t>
            </a:r>
            <a:endParaRPr lang="en-GB" sz="1400" dirty="0"/>
          </a:p>
        </p:txBody>
      </p:sp>
      <p:sp>
        <p:nvSpPr>
          <p:cNvPr id="24" name="Rounded Rectangle 23"/>
          <p:cNvSpPr/>
          <p:nvPr/>
        </p:nvSpPr>
        <p:spPr>
          <a:xfrm>
            <a:off x="5325629" y="980728"/>
            <a:ext cx="1550908" cy="1025498"/>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5" name="TextBox 24"/>
          <p:cNvSpPr txBox="1"/>
          <p:nvPr/>
        </p:nvSpPr>
        <p:spPr>
          <a:xfrm>
            <a:off x="5354353" y="980728"/>
            <a:ext cx="1550908" cy="954107"/>
          </a:xfrm>
          <a:prstGeom prst="rect">
            <a:avLst/>
          </a:prstGeom>
          <a:noFill/>
        </p:spPr>
        <p:txBody>
          <a:bodyPr wrap="square" rtlCol="0">
            <a:spAutoFit/>
          </a:bodyPr>
          <a:lstStyle/>
          <a:p>
            <a:r>
              <a:rPr lang="en-GB" sz="1400" dirty="0" smtClean="0"/>
              <a:t>I can work with variables and various forms of input and output</a:t>
            </a:r>
            <a:endParaRPr lang="en-GB" sz="1400" dirty="0"/>
          </a:p>
        </p:txBody>
      </p:sp>
      <p:sp>
        <p:nvSpPr>
          <p:cNvPr id="26" name="Rounded Rectangle 25"/>
          <p:cNvSpPr/>
          <p:nvPr/>
        </p:nvSpPr>
        <p:spPr>
          <a:xfrm>
            <a:off x="2704336" y="6021288"/>
            <a:ext cx="1550908" cy="584776"/>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7" name="TextBox 26"/>
          <p:cNvSpPr txBox="1"/>
          <p:nvPr/>
        </p:nvSpPr>
        <p:spPr>
          <a:xfrm>
            <a:off x="2733060" y="6021288"/>
            <a:ext cx="1550908" cy="523220"/>
          </a:xfrm>
          <a:prstGeom prst="rect">
            <a:avLst/>
          </a:prstGeom>
          <a:noFill/>
        </p:spPr>
        <p:txBody>
          <a:bodyPr wrap="square" rtlCol="0">
            <a:spAutoFit/>
          </a:bodyPr>
          <a:lstStyle/>
          <a:p>
            <a:r>
              <a:rPr lang="en-GB" sz="1400" dirty="0" smtClean="0"/>
              <a:t>I can design and write programmes</a:t>
            </a:r>
            <a:endParaRPr lang="en-GB" sz="1400" dirty="0"/>
          </a:p>
        </p:txBody>
      </p:sp>
      <p:sp>
        <p:nvSpPr>
          <p:cNvPr id="28" name="Rounded Rectangle 27"/>
          <p:cNvSpPr/>
          <p:nvPr/>
        </p:nvSpPr>
        <p:spPr>
          <a:xfrm>
            <a:off x="5296905" y="2134108"/>
            <a:ext cx="1550908" cy="707031"/>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9" name="TextBox 28"/>
          <p:cNvSpPr txBox="1"/>
          <p:nvPr/>
        </p:nvSpPr>
        <p:spPr>
          <a:xfrm>
            <a:off x="5325629" y="2256363"/>
            <a:ext cx="1550908" cy="523220"/>
          </a:xfrm>
          <a:prstGeom prst="rect">
            <a:avLst/>
          </a:prstGeom>
          <a:noFill/>
        </p:spPr>
        <p:txBody>
          <a:bodyPr wrap="square" rtlCol="0">
            <a:spAutoFit/>
          </a:bodyPr>
          <a:lstStyle/>
          <a:p>
            <a:r>
              <a:rPr lang="en-GB" sz="1400" dirty="0" smtClean="0"/>
              <a:t>I can debug programmes</a:t>
            </a:r>
            <a:endParaRPr lang="en-GB" sz="1400" dirty="0"/>
          </a:p>
        </p:txBody>
      </p:sp>
      <p:sp>
        <p:nvSpPr>
          <p:cNvPr id="30" name="Rounded Rectangle 29"/>
          <p:cNvSpPr/>
          <p:nvPr/>
        </p:nvSpPr>
        <p:spPr>
          <a:xfrm>
            <a:off x="5296905" y="3051249"/>
            <a:ext cx="1550908" cy="972127"/>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31" name="TextBox 30"/>
          <p:cNvSpPr txBox="1"/>
          <p:nvPr/>
        </p:nvSpPr>
        <p:spPr>
          <a:xfrm>
            <a:off x="5325629" y="3051250"/>
            <a:ext cx="1550908" cy="954107"/>
          </a:xfrm>
          <a:prstGeom prst="rect">
            <a:avLst/>
          </a:prstGeom>
          <a:noFill/>
        </p:spPr>
        <p:txBody>
          <a:bodyPr wrap="square" rtlCol="0">
            <a:spAutoFit/>
          </a:bodyPr>
          <a:lstStyle/>
          <a:p>
            <a:r>
              <a:rPr lang="en-GB" sz="1400" dirty="0" smtClean="0"/>
              <a:t>I can use Excel including conditional formatting </a:t>
            </a:r>
            <a:endParaRPr lang="en-GB" sz="1400" dirty="0"/>
          </a:p>
        </p:txBody>
      </p:sp>
      <p:cxnSp>
        <p:nvCxnSpPr>
          <p:cNvPr id="32" name="Straight Arrow Connector 31"/>
          <p:cNvCxnSpPr>
            <a:stCxn id="10" idx="3"/>
          </p:cNvCxnSpPr>
          <p:nvPr/>
        </p:nvCxnSpPr>
        <p:spPr>
          <a:xfrm>
            <a:off x="1763688" y="2609292"/>
            <a:ext cx="930776" cy="937302"/>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2" idx="3"/>
          </p:cNvCxnSpPr>
          <p:nvPr/>
        </p:nvCxnSpPr>
        <p:spPr>
          <a:xfrm>
            <a:off x="1763688" y="3654316"/>
            <a:ext cx="969372" cy="4467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1792412" y="4050360"/>
            <a:ext cx="902052" cy="729635"/>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24" idx="1"/>
          </p:cNvCxnSpPr>
          <p:nvPr/>
        </p:nvCxnSpPr>
        <p:spPr>
          <a:xfrm flipV="1">
            <a:off x="4139952" y="1493477"/>
            <a:ext cx="1185677" cy="4671827"/>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4283969" y="3013317"/>
            <a:ext cx="1012936" cy="3416643"/>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24" idx="1"/>
          </p:cNvCxnSpPr>
          <p:nvPr/>
        </p:nvCxnSpPr>
        <p:spPr>
          <a:xfrm flipV="1">
            <a:off x="4255244" y="1493477"/>
            <a:ext cx="1070385" cy="31866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1762508" y="1657830"/>
            <a:ext cx="960680" cy="832267"/>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076057" y="4148175"/>
            <a:ext cx="4032447" cy="2677656"/>
          </a:xfrm>
          <a:prstGeom prst="rect">
            <a:avLst/>
          </a:prstGeom>
          <a:noFill/>
          <a:ln>
            <a:solidFill>
              <a:schemeClr val="tx1"/>
            </a:solidFill>
          </a:ln>
        </p:spPr>
        <p:txBody>
          <a:bodyPr wrap="square" rtlCol="0">
            <a:spAutoFit/>
          </a:bodyPr>
          <a:lstStyle/>
          <a:p>
            <a:r>
              <a:rPr lang="en-GB" sz="1400" dirty="0" smtClean="0"/>
              <a:t>Additional Information: </a:t>
            </a:r>
          </a:p>
          <a:p>
            <a:endParaRPr lang="en-GB" sz="1400" dirty="0" smtClean="0"/>
          </a:p>
          <a:p>
            <a:r>
              <a:rPr lang="en-GB" sz="1400" dirty="0" smtClean="0"/>
              <a:t>We are also very passionate about animation and we aim to provide a wide variety of opportunities for animation. We use ICT across the curriculum for a range of purposes including: research, presentational device, apps and learning tools.</a:t>
            </a:r>
            <a:endParaRPr lang="en-GB" sz="1400" dirty="0"/>
          </a:p>
          <a:p>
            <a:r>
              <a:rPr lang="en-GB" sz="1400" dirty="0" smtClean="0"/>
              <a:t>We look directly at e-safety during computing lessons as well as during PSHE and through whole school assemblies and events. We may also undertake one off sessions if specific incidents, concerns or issues arise. </a:t>
            </a:r>
            <a:endParaRPr lang="en-GB" sz="1400" dirty="0"/>
          </a:p>
        </p:txBody>
      </p:sp>
    </p:spTree>
    <p:extLst>
      <p:ext uri="{BB962C8B-B14F-4D97-AF65-F5344CB8AC3E}">
        <p14:creationId xmlns:p14="http://schemas.microsoft.com/office/powerpoint/2010/main" val="262298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73214" y="228264"/>
            <a:ext cx="3951857" cy="369332"/>
          </a:xfrm>
          <a:prstGeom prst="rect">
            <a:avLst/>
          </a:prstGeom>
          <a:noFill/>
        </p:spPr>
        <p:txBody>
          <a:bodyPr wrap="square" rtlCol="0">
            <a:spAutoFit/>
          </a:bodyPr>
          <a:lstStyle/>
          <a:p>
            <a:r>
              <a:rPr lang="en-GB" dirty="0" smtClean="0"/>
              <a:t>Design &amp; Technology Progression Map</a:t>
            </a:r>
            <a:endParaRPr lang="en-GB" dirty="0"/>
          </a:p>
        </p:txBody>
      </p:sp>
      <p:pic>
        <p:nvPicPr>
          <p:cNvPr id="5" name="Picture 2" descr="Image result for branston junior academ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10" y="44452"/>
            <a:ext cx="9525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717"/>
          <a:stretch/>
        </p:blipFill>
        <p:spPr bwMode="auto">
          <a:xfrm>
            <a:off x="1082577" y="-37741"/>
            <a:ext cx="2290638" cy="90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e 6"/>
          <p:cNvGraphicFramePr>
            <a:graphicFrameLocks noGrp="1"/>
          </p:cNvGraphicFramePr>
          <p:nvPr>
            <p:extLst>
              <p:ext uri="{D42A27DB-BD31-4B8C-83A1-F6EECF244321}">
                <p14:modId xmlns:p14="http://schemas.microsoft.com/office/powerpoint/2010/main" val="3693840199"/>
              </p:ext>
            </p:extLst>
          </p:nvPr>
        </p:nvGraphicFramePr>
        <p:xfrm>
          <a:off x="7325071" y="158372"/>
          <a:ext cx="1607840" cy="822960"/>
        </p:xfrm>
        <a:graphic>
          <a:graphicData uri="http://schemas.openxmlformats.org/drawingml/2006/table">
            <a:tbl>
              <a:tblPr firstRow="1" bandRow="1">
                <a:tableStyleId>{5940675A-B579-460E-94D1-54222C63F5DA}</a:tableStyleId>
              </a:tblPr>
              <a:tblGrid>
                <a:gridCol w="1607840">
                  <a:extLst>
                    <a:ext uri="{9D8B030D-6E8A-4147-A177-3AD203B41FA5}">
                      <a16:colId xmlns:a16="http://schemas.microsoft.com/office/drawing/2014/main" xmlns="" val="20000"/>
                    </a:ext>
                  </a:extLst>
                </a:gridCol>
              </a:tblGrid>
              <a:tr h="245285">
                <a:tc>
                  <a:txBody>
                    <a:bodyPr/>
                    <a:lstStyle/>
                    <a:p>
                      <a:pPr algn="ctr"/>
                      <a:r>
                        <a:rPr lang="en-GB" sz="1200" dirty="0" smtClean="0"/>
                        <a:t>Year 3/4 </a:t>
                      </a:r>
                      <a:endParaRPr lang="en-GB" sz="1200" dirty="0"/>
                    </a:p>
                  </a:txBody>
                  <a:tcPr>
                    <a:solidFill>
                      <a:srgbClr val="0070C0"/>
                    </a:solidFill>
                  </a:tcPr>
                </a:tc>
                <a:extLst>
                  <a:ext uri="{0D108BD9-81ED-4DB2-BD59-A6C34878D82A}">
                    <a16:rowId xmlns:a16="http://schemas.microsoft.com/office/drawing/2014/main" xmlns="" val="10000"/>
                  </a:ext>
                </a:extLst>
              </a:tr>
              <a:tr h="245285">
                <a:tc>
                  <a:txBody>
                    <a:bodyPr/>
                    <a:lstStyle/>
                    <a:p>
                      <a:pPr algn="ctr"/>
                      <a:r>
                        <a:rPr lang="en-GB" sz="1200" dirty="0" smtClean="0"/>
                        <a:t>Across all year groups</a:t>
                      </a:r>
                      <a:endParaRPr lang="en-GB" sz="1200" dirty="0"/>
                    </a:p>
                  </a:txBody>
                  <a:tcPr>
                    <a:solidFill>
                      <a:schemeClr val="bg1">
                        <a:lumMod val="75000"/>
                      </a:schemeClr>
                    </a:solidFill>
                  </a:tcPr>
                </a:tc>
                <a:extLst>
                  <a:ext uri="{0D108BD9-81ED-4DB2-BD59-A6C34878D82A}">
                    <a16:rowId xmlns:a16="http://schemas.microsoft.com/office/drawing/2014/main" xmlns="" val="10001"/>
                  </a:ext>
                </a:extLst>
              </a:tr>
              <a:tr h="245285">
                <a:tc>
                  <a:txBody>
                    <a:bodyPr/>
                    <a:lstStyle/>
                    <a:p>
                      <a:pPr algn="ctr"/>
                      <a:r>
                        <a:rPr lang="en-GB" sz="1200" dirty="0" smtClean="0"/>
                        <a:t>Year 5/6</a:t>
                      </a:r>
                      <a:endParaRPr lang="en-GB" sz="1200" dirty="0"/>
                    </a:p>
                  </a:txBody>
                  <a:tcPr>
                    <a:solidFill>
                      <a:srgbClr val="FFC000"/>
                    </a:solidFill>
                  </a:tcPr>
                </a:tc>
                <a:extLst>
                  <a:ext uri="{0D108BD9-81ED-4DB2-BD59-A6C34878D82A}">
                    <a16:rowId xmlns:a16="http://schemas.microsoft.com/office/drawing/2014/main" xmlns="" val="10002"/>
                  </a:ext>
                </a:extLst>
              </a:tr>
            </a:tbl>
          </a:graphicData>
        </a:graphic>
      </p:graphicFrame>
      <p:sp>
        <p:nvSpPr>
          <p:cNvPr id="8" name="Rounded Rectangle 7"/>
          <p:cNvSpPr/>
          <p:nvPr/>
        </p:nvSpPr>
        <p:spPr>
          <a:xfrm>
            <a:off x="322284" y="3198899"/>
            <a:ext cx="1938579" cy="635404"/>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9" name="TextBox 8"/>
          <p:cNvSpPr txBox="1"/>
          <p:nvPr/>
        </p:nvSpPr>
        <p:spPr>
          <a:xfrm>
            <a:off x="335711" y="3217791"/>
            <a:ext cx="2101058" cy="523220"/>
          </a:xfrm>
          <a:prstGeom prst="rect">
            <a:avLst/>
          </a:prstGeom>
          <a:noFill/>
        </p:spPr>
        <p:txBody>
          <a:bodyPr wrap="square" rtlCol="0">
            <a:spAutoFit/>
          </a:bodyPr>
          <a:lstStyle/>
          <a:p>
            <a:r>
              <a:rPr lang="en-GB" sz="1400" dirty="0" smtClean="0"/>
              <a:t>I can create a simple pattern</a:t>
            </a:r>
            <a:endParaRPr lang="en-GB" sz="1400" dirty="0"/>
          </a:p>
        </p:txBody>
      </p:sp>
      <p:sp>
        <p:nvSpPr>
          <p:cNvPr id="10" name="Rounded Rectangle 9"/>
          <p:cNvSpPr/>
          <p:nvPr/>
        </p:nvSpPr>
        <p:spPr>
          <a:xfrm>
            <a:off x="245366" y="4360194"/>
            <a:ext cx="2027174" cy="931744"/>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1" name="TextBox 10"/>
          <p:cNvSpPr txBox="1"/>
          <p:nvPr/>
        </p:nvSpPr>
        <p:spPr>
          <a:xfrm>
            <a:off x="346370" y="4353794"/>
            <a:ext cx="1965188" cy="954107"/>
          </a:xfrm>
          <a:prstGeom prst="rect">
            <a:avLst/>
          </a:prstGeom>
          <a:noFill/>
        </p:spPr>
        <p:txBody>
          <a:bodyPr wrap="square" rtlCol="0">
            <a:spAutoFit/>
          </a:bodyPr>
          <a:lstStyle/>
          <a:p>
            <a:r>
              <a:rPr lang="en-GB" sz="1400" dirty="0" smtClean="0"/>
              <a:t>I can measure and mark a square section and dowelling to the nearest cm</a:t>
            </a:r>
            <a:endParaRPr lang="en-GB" sz="1400" dirty="0"/>
          </a:p>
        </p:txBody>
      </p:sp>
      <p:sp>
        <p:nvSpPr>
          <p:cNvPr id="12" name="Rounded Rectangle 11"/>
          <p:cNvSpPr/>
          <p:nvPr/>
        </p:nvSpPr>
        <p:spPr>
          <a:xfrm>
            <a:off x="162848" y="5733256"/>
            <a:ext cx="2098238" cy="787450"/>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3" name="TextBox 12"/>
          <p:cNvSpPr txBox="1"/>
          <p:nvPr/>
        </p:nvSpPr>
        <p:spPr>
          <a:xfrm>
            <a:off x="335711" y="5836653"/>
            <a:ext cx="2037342" cy="523220"/>
          </a:xfrm>
          <a:prstGeom prst="rect">
            <a:avLst/>
          </a:prstGeom>
          <a:noFill/>
        </p:spPr>
        <p:txBody>
          <a:bodyPr wrap="square" rtlCol="0">
            <a:spAutoFit/>
          </a:bodyPr>
          <a:lstStyle/>
          <a:p>
            <a:r>
              <a:rPr lang="en-GB" sz="1400" dirty="0" smtClean="0"/>
              <a:t>I can cut slots.</a:t>
            </a:r>
          </a:p>
          <a:p>
            <a:r>
              <a:rPr lang="en-GB" sz="1400" dirty="0" smtClean="0"/>
              <a:t>I can cut internal shapes.</a:t>
            </a:r>
            <a:endParaRPr lang="en-GB" sz="1400" dirty="0"/>
          </a:p>
        </p:txBody>
      </p:sp>
      <p:sp>
        <p:nvSpPr>
          <p:cNvPr id="14" name="Rounded Rectangle 13"/>
          <p:cNvSpPr/>
          <p:nvPr/>
        </p:nvSpPr>
        <p:spPr>
          <a:xfrm>
            <a:off x="2681608" y="3061560"/>
            <a:ext cx="3204505" cy="1053309"/>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5" name="Rounded Rectangle 14"/>
          <p:cNvSpPr/>
          <p:nvPr/>
        </p:nvSpPr>
        <p:spPr>
          <a:xfrm>
            <a:off x="2699578" y="847339"/>
            <a:ext cx="3233086" cy="2071806"/>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TextBox 15"/>
          <p:cNvSpPr txBox="1"/>
          <p:nvPr/>
        </p:nvSpPr>
        <p:spPr>
          <a:xfrm>
            <a:off x="2764098" y="863450"/>
            <a:ext cx="3168566" cy="2031325"/>
          </a:xfrm>
          <a:prstGeom prst="rect">
            <a:avLst/>
          </a:prstGeom>
          <a:noFill/>
        </p:spPr>
        <p:txBody>
          <a:bodyPr wrap="square" rtlCol="0">
            <a:spAutoFit/>
          </a:bodyPr>
          <a:lstStyle/>
          <a:p>
            <a:r>
              <a:rPr lang="en-GB" sz="1400" dirty="0" smtClean="0"/>
              <a:t>I can analyse taste, texture, smell and appearance of a range of foods</a:t>
            </a:r>
            <a:r>
              <a:rPr lang="en-GB" sz="1400" dirty="0"/>
              <a:t>. I can join and combine a range of ingredients. I can work safely and hygienically. </a:t>
            </a:r>
            <a:r>
              <a:rPr lang="en-GB" sz="1400" dirty="0" smtClean="0"/>
              <a:t> I can weigh and measure using scales.  I can cut and shape ingredients using tools and equipment. I can combine food ingredients by beating, kneading and rubbing in</a:t>
            </a:r>
            <a:r>
              <a:rPr lang="en-GB" sz="1400" i="1" dirty="0" smtClean="0"/>
              <a:t>. Food</a:t>
            </a:r>
            <a:r>
              <a:rPr lang="en-GB" sz="1400" dirty="0" smtClean="0"/>
              <a:t>.</a:t>
            </a:r>
            <a:endParaRPr lang="en-GB" sz="1400" dirty="0"/>
          </a:p>
        </p:txBody>
      </p:sp>
      <p:sp>
        <p:nvSpPr>
          <p:cNvPr id="17" name="Rounded Rectangle 16"/>
          <p:cNvSpPr/>
          <p:nvPr/>
        </p:nvSpPr>
        <p:spPr>
          <a:xfrm>
            <a:off x="2667110" y="4264414"/>
            <a:ext cx="3204504" cy="982787"/>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ounded Rectangle 17"/>
          <p:cNvSpPr/>
          <p:nvPr/>
        </p:nvSpPr>
        <p:spPr>
          <a:xfrm>
            <a:off x="2694463" y="5445223"/>
            <a:ext cx="3191649" cy="569501"/>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9" name="TextBox 18"/>
          <p:cNvSpPr txBox="1"/>
          <p:nvPr/>
        </p:nvSpPr>
        <p:spPr>
          <a:xfrm>
            <a:off x="2728355" y="5435453"/>
            <a:ext cx="3117300" cy="523220"/>
          </a:xfrm>
          <a:prstGeom prst="rect">
            <a:avLst/>
          </a:prstGeom>
          <a:noFill/>
        </p:spPr>
        <p:txBody>
          <a:bodyPr wrap="square" rtlCol="0">
            <a:spAutoFit/>
          </a:bodyPr>
          <a:lstStyle/>
          <a:p>
            <a:r>
              <a:rPr lang="en-GB" sz="1400" dirty="0" smtClean="0"/>
              <a:t>I can cut accurately and safely to a marked line. </a:t>
            </a:r>
            <a:r>
              <a:rPr lang="en-GB" sz="1400" i="1" dirty="0" smtClean="0"/>
              <a:t>Materials.</a:t>
            </a:r>
            <a:endParaRPr lang="en-GB" sz="1400" dirty="0"/>
          </a:p>
        </p:txBody>
      </p:sp>
      <p:sp>
        <p:nvSpPr>
          <p:cNvPr id="20" name="Rounded Rectangle 19"/>
          <p:cNvSpPr/>
          <p:nvPr/>
        </p:nvSpPr>
        <p:spPr>
          <a:xfrm>
            <a:off x="6343969" y="1118516"/>
            <a:ext cx="2508880" cy="581128"/>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1" name="TextBox 20"/>
          <p:cNvSpPr txBox="1"/>
          <p:nvPr/>
        </p:nvSpPr>
        <p:spPr>
          <a:xfrm>
            <a:off x="6416473" y="1176424"/>
            <a:ext cx="2436376" cy="523220"/>
          </a:xfrm>
          <a:prstGeom prst="rect">
            <a:avLst/>
          </a:prstGeom>
          <a:noFill/>
        </p:spPr>
        <p:txBody>
          <a:bodyPr wrap="square" rtlCol="0">
            <a:spAutoFit/>
          </a:bodyPr>
          <a:lstStyle/>
          <a:p>
            <a:r>
              <a:rPr lang="en-GB" sz="1400" dirty="0" smtClean="0"/>
              <a:t>I can explain and use seam allowance.</a:t>
            </a:r>
            <a:endParaRPr lang="en-GB" sz="1400" dirty="0"/>
          </a:p>
        </p:txBody>
      </p:sp>
      <p:sp>
        <p:nvSpPr>
          <p:cNvPr id="22" name="Rounded Rectangle 21"/>
          <p:cNvSpPr/>
          <p:nvPr/>
        </p:nvSpPr>
        <p:spPr>
          <a:xfrm>
            <a:off x="2704336" y="6165303"/>
            <a:ext cx="3228328" cy="570663"/>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3" name="TextBox 22"/>
          <p:cNvSpPr txBox="1"/>
          <p:nvPr/>
        </p:nvSpPr>
        <p:spPr>
          <a:xfrm>
            <a:off x="2797472" y="6212747"/>
            <a:ext cx="2998663" cy="523220"/>
          </a:xfrm>
          <a:prstGeom prst="rect">
            <a:avLst/>
          </a:prstGeom>
          <a:noFill/>
        </p:spPr>
        <p:txBody>
          <a:bodyPr wrap="square" rtlCol="0">
            <a:spAutoFit/>
          </a:bodyPr>
          <a:lstStyle/>
          <a:p>
            <a:r>
              <a:rPr lang="en-GB" sz="1400" dirty="0" smtClean="0"/>
              <a:t>I can use lolly sticks/card to make levers and linkages </a:t>
            </a:r>
            <a:r>
              <a:rPr lang="en-GB" sz="1400" i="1" dirty="0" smtClean="0"/>
              <a:t>Materials.</a:t>
            </a:r>
            <a:endParaRPr lang="en-GB" sz="1400" dirty="0"/>
          </a:p>
        </p:txBody>
      </p:sp>
      <p:sp>
        <p:nvSpPr>
          <p:cNvPr id="24" name="Rounded Rectangle 23"/>
          <p:cNvSpPr/>
          <p:nvPr/>
        </p:nvSpPr>
        <p:spPr>
          <a:xfrm>
            <a:off x="6343969" y="1859732"/>
            <a:ext cx="2539591" cy="688005"/>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5" name="TextBox 24"/>
          <p:cNvSpPr txBox="1"/>
          <p:nvPr/>
        </p:nvSpPr>
        <p:spPr>
          <a:xfrm>
            <a:off x="6343969" y="1886719"/>
            <a:ext cx="2543636" cy="523220"/>
          </a:xfrm>
          <a:prstGeom prst="rect">
            <a:avLst/>
          </a:prstGeom>
          <a:noFill/>
        </p:spPr>
        <p:txBody>
          <a:bodyPr wrap="square" rtlCol="0">
            <a:spAutoFit/>
          </a:bodyPr>
          <a:lstStyle/>
          <a:p>
            <a:r>
              <a:rPr lang="en-GB" sz="1400" dirty="0" smtClean="0"/>
              <a:t>I can use applique to decorate by gluing and stitching.</a:t>
            </a:r>
            <a:endParaRPr lang="en-GB" sz="1400" dirty="0"/>
          </a:p>
        </p:txBody>
      </p:sp>
      <p:sp>
        <p:nvSpPr>
          <p:cNvPr id="26" name="Rounded Rectangle 25"/>
          <p:cNvSpPr/>
          <p:nvPr/>
        </p:nvSpPr>
        <p:spPr>
          <a:xfrm>
            <a:off x="6331090" y="2671695"/>
            <a:ext cx="2552469" cy="1463462"/>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7" name="TextBox 26"/>
          <p:cNvSpPr txBox="1"/>
          <p:nvPr/>
        </p:nvSpPr>
        <p:spPr>
          <a:xfrm>
            <a:off x="6410948" y="2715940"/>
            <a:ext cx="2434888" cy="1384995"/>
          </a:xfrm>
          <a:prstGeom prst="rect">
            <a:avLst/>
          </a:prstGeom>
          <a:noFill/>
        </p:spPr>
        <p:txBody>
          <a:bodyPr wrap="square" rtlCol="0">
            <a:spAutoFit/>
          </a:bodyPr>
          <a:lstStyle/>
          <a:p>
            <a:r>
              <a:rPr lang="en-GB" sz="1400" dirty="0" smtClean="0"/>
              <a:t>I can use a bradawl to make hole positions.  I can use a hand drill to make tight holes and loose holes.  I can cut accurately to </a:t>
            </a:r>
            <a:r>
              <a:rPr lang="en-GB" sz="1400" dirty="0" err="1" smtClean="0"/>
              <a:t>Imm</a:t>
            </a:r>
            <a:r>
              <a:rPr lang="en-GB" sz="1400" dirty="0" smtClean="0"/>
              <a:t>, strip wood, dowel and square section.</a:t>
            </a:r>
            <a:endParaRPr lang="en-GB" sz="1400" dirty="0"/>
          </a:p>
        </p:txBody>
      </p:sp>
      <p:cxnSp>
        <p:nvCxnSpPr>
          <p:cNvPr id="28" name="Straight Arrow Connector 27"/>
          <p:cNvCxnSpPr/>
          <p:nvPr/>
        </p:nvCxnSpPr>
        <p:spPr>
          <a:xfrm flipV="1">
            <a:off x="2373053" y="3128228"/>
            <a:ext cx="268098" cy="226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1" idx="3"/>
            <a:endCxn id="17" idx="1"/>
          </p:cNvCxnSpPr>
          <p:nvPr/>
        </p:nvCxnSpPr>
        <p:spPr>
          <a:xfrm flipV="1">
            <a:off x="2311558" y="4755808"/>
            <a:ext cx="355552" cy="7504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5948799" y="3556111"/>
            <a:ext cx="279334" cy="32103"/>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5933486" y="2587598"/>
            <a:ext cx="410483" cy="74995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5833312" y="1655293"/>
            <a:ext cx="464106" cy="141443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2294978" y="5575756"/>
            <a:ext cx="263468" cy="382917"/>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56814" y="981332"/>
            <a:ext cx="2401632" cy="1815882"/>
          </a:xfrm>
          <a:prstGeom prst="rect">
            <a:avLst/>
          </a:prstGeom>
          <a:noFill/>
          <a:ln>
            <a:solidFill>
              <a:schemeClr val="tx1"/>
            </a:solidFill>
          </a:ln>
        </p:spPr>
        <p:txBody>
          <a:bodyPr wrap="square" rtlCol="0">
            <a:spAutoFit/>
          </a:bodyPr>
          <a:lstStyle/>
          <a:p>
            <a:r>
              <a:rPr lang="en-GB" sz="1200" dirty="0" smtClean="0"/>
              <a:t>Additional Information:</a:t>
            </a:r>
          </a:p>
          <a:p>
            <a:r>
              <a:rPr lang="en-GB" sz="1200" dirty="0" smtClean="0"/>
              <a:t>Food is taught to all pupils once a year.</a:t>
            </a:r>
          </a:p>
          <a:p>
            <a:r>
              <a:rPr lang="en-GB" sz="1200" dirty="0" smtClean="0"/>
              <a:t>D&amp;T is often taught as a close teaching block rather than a weekly lesson because of the practical nature of lessons.</a:t>
            </a:r>
          </a:p>
          <a:p>
            <a:r>
              <a:rPr lang="en-GB" sz="1400" dirty="0" smtClean="0"/>
              <a:t>Classes agree general H&amp;S guidelines for each block.</a:t>
            </a:r>
          </a:p>
        </p:txBody>
      </p:sp>
      <p:sp>
        <p:nvSpPr>
          <p:cNvPr id="35" name="TextBox 34"/>
          <p:cNvSpPr txBox="1"/>
          <p:nvPr/>
        </p:nvSpPr>
        <p:spPr>
          <a:xfrm>
            <a:off x="2797473" y="3103465"/>
            <a:ext cx="3017740" cy="954107"/>
          </a:xfrm>
          <a:prstGeom prst="rect">
            <a:avLst/>
          </a:prstGeom>
          <a:noFill/>
        </p:spPr>
        <p:txBody>
          <a:bodyPr wrap="square" rtlCol="0">
            <a:spAutoFit/>
          </a:bodyPr>
          <a:lstStyle/>
          <a:p>
            <a:r>
              <a:rPr lang="en-GB" sz="1400" dirty="0" smtClean="0"/>
              <a:t>I can join fabrics using a running stitch, over stitch and back stitch.  I can create a prototype using cheap materials.  </a:t>
            </a:r>
            <a:r>
              <a:rPr lang="en-GB" sz="1400" i="1" dirty="0" smtClean="0"/>
              <a:t>Design.</a:t>
            </a:r>
            <a:endParaRPr lang="en-GB" sz="1400" dirty="0"/>
          </a:p>
        </p:txBody>
      </p:sp>
      <p:sp>
        <p:nvSpPr>
          <p:cNvPr id="36" name="TextBox 35"/>
          <p:cNvSpPr txBox="1"/>
          <p:nvPr/>
        </p:nvSpPr>
        <p:spPr>
          <a:xfrm>
            <a:off x="2728355" y="4315027"/>
            <a:ext cx="3067781" cy="830997"/>
          </a:xfrm>
          <a:prstGeom prst="rect">
            <a:avLst/>
          </a:prstGeom>
          <a:noFill/>
        </p:spPr>
        <p:txBody>
          <a:bodyPr wrap="square" rtlCol="0">
            <a:spAutoFit/>
          </a:bodyPr>
          <a:lstStyle/>
          <a:p>
            <a:r>
              <a:rPr lang="en-GB" sz="1200" dirty="0" smtClean="0"/>
              <a:t>I can create a shell or frame structure, strengthening with diagonal struts.  I can build frameworks using a range of materials: wood, card, corrugated plastic. </a:t>
            </a:r>
            <a:r>
              <a:rPr lang="en-GB" sz="1200" i="1" dirty="0" smtClean="0"/>
              <a:t>Construction.</a:t>
            </a:r>
            <a:endParaRPr lang="en-GB" sz="1200" dirty="0"/>
          </a:p>
        </p:txBody>
      </p:sp>
      <p:sp>
        <p:nvSpPr>
          <p:cNvPr id="37" name="Rounded Rectangle 36"/>
          <p:cNvSpPr/>
          <p:nvPr/>
        </p:nvSpPr>
        <p:spPr>
          <a:xfrm>
            <a:off x="6256087" y="4259115"/>
            <a:ext cx="2627472" cy="1612205"/>
          </a:xfrm>
          <a:prstGeom prst="round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38" name="TextBox 37"/>
          <p:cNvSpPr txBox="1"/>
          <p:nvPr/>
        </p:nvSpPr>
        <p:spPr>
          <a:xfrm>
            <a:off x="6410948" y="4406205"/>
            <a:ext cx="2337516" cy="1169551"/>
          </a:xfrm>
          <a:prstGeom prst="rect">
            <a:avLst/>
          </a:prstGeom>
          <a:noFill/>
        </p:spPr>
        <p:txBody>
          <a:bodyPr wrap="square" rtlCol="0">
            <a:spAutoFit/>
          </a:bodyPr>
          <a:lstStyle/>
          <a:p>
            <a:r>
              <a:rPr lang="en-GB" sz="1400" dirty="0" smtClean="0"/>
              <a:t>I can use a craft knife, cutting mat and safety ruler under 1:1 supervision.</a:t>
            </a:r>
          </a:p>
          <a:p>
            <a:r>
              <a:rPr lang="en-GB" sz="1400" dirty="0" smtClean="0"/>
              <a:t>I can use a glue gun with close supervision.</a:t>
            </a:r>
            <a:endParaRPr lang="en-GB" sz="1400" dirty="0"/>
          </a:p>
        </p:txBody>
      </p:sp>
      <p:cxnSp>
        <p:nvCxnSpPr>
          <p:cNvPr id="39" name="Straight Arrow Connector 38"/>
          <p:cNvCxnSpPr>
            <a:stCxn id="18" idx="3"/>
          </p:cNvCxnSpPr>
          <p:nvPr/>
        </p:nvCxnSpPr>
        <p:spPr>
          <a:xfrm flipV="1">
            <a:off x="5886112" y="4884777"/>
            <a:ext cx="306912" cy="845197"/>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621962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73214" y="228264"/>
            <a:ext cx="3536295" cy="369332"/>
          </a:xfrm>
          <a:prstGeom prst="rect">
            <a:avLst/>
          </a:prstGeom>
          <a:noFill/>
        </p:spPr>
        <p:txBody>
          <a:bodyPr wrap="square" rtlCol="0">
            <a:spAutoFit/>
          </a:bodyPr>
          <a:lstStyle/>
          <a:p>
            <a:r>
              <a:rPr lang="en-GB" dirty="0" smtClean="0"/>
              <a:t> French Progression Map</a:t>
            </a:r>
            <a:endParaRPr lang="en-GB" dirty="0"/>
          </a:p>
        </p:txBody>
      </p:sp>
      <p:pic>
        <p:nvPicPr>
          <p:cNvPr id="5" name="Picture 2" descr="Image result for branston junior academ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10" y="44452"/>
            <a:ext cx="9525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717"/>
          <a:stretch/>
        </p:blipFill>
        <p:spPr bwMode="auto">
          <a:xfrm>
            <a:off x="1082577" y="-37741"/>
            <a:ext cx="2290638" cy="90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e 6"/>
          <p:cNvGraphicFramePr>
            <a:graphicFrameLocks noGrp="1"/>
          </p:cNvGraphicFramePr>
          <p:nvPr>
            <p:extLst>
              <p:ext uri="{D42A27DB-BD31-4B8C-83A1-F6EECF244321}">
                <p14:modId xmlns:p14="http://schemas.microsoft.com/office/powerpoint/2010/main" val="1797313859"/>
              </p:ext>
            </p:extLst>
          </p:nvPr>
        </p:nvGraphicFramePr>
        <p:xfrm>
          <a:off x="7206716" y="166096"/>
          <a:ext cx="1607840" cy="841005"/>
        </p:xfrm>
        <a:graphic>
          <a:graphicData uri="http://schemas.openxmlformats.org/drawingml/2006/table">
            <a:tbl>
              <a:tblPr firstRow="1" bandRow="1">
                <a:tableStyleId>{5940675A-B579-460E-94D1-54222C63F5DA}</a:tableStyleId>
              </a:tblPr>
              <a:tblGrid>
                <a:gridCol w="1607840"/>
              </a:tblGrid>
              <a:tr h="292365">
                <a:tc>
                  <a:txBody>
                    <a:bodyPr/>
                    <a:lstStyle/>
                    <a:p>
                      <a:pPr algn="ctr"/>
                      <a:r>
                        <a:rPr lang="en-GB" sz="1200" dirty="0" smtClean="0"/>
                        <a:t>Year 3/4 </a:t>
                      </a:r>
                      <a:endParaRPr lang="en-GB" sz="1200" dirty="0"/>
                    </a:p>
                  </a:txBody>
                  <a:tcPr>
                    <a:solidFill>
                      <a:srgbClr val="0070C0"/>
                    </a:solidFill>
                  </a:tcPr>
                </a:tc>
              </a:tr>
              <a:tr h="245285">
                <a:tc>
                  <a:txBody>
                    <a:bodyPr/>
                    <a:lstStyle/>
                    <a:p>
                      <a:pPr algn="ctr"/>
                      <a:r>
                        <a:rPr lang="en-GB" sz="1200" dirty="0" smtClean="0"/>
                        <a:t>Across all year groups</a:t>
                      </a:r>
                      <a:endParaRPr lang="en-GB" sz="1200" dirty="0"/>
                    </a:p>
                  </a:txBody>
                  <a:tcPr>
                    <a:solidFill>
                      <a:schemeClr val="bg1">
                        <a:lumMod val="75000"/>
                      </a:schemeClr>
                    </a:solidFill>
                  </a:tcPr>
                </a:tc>
              </a:tr>
              <a:tr h="245285">
                <a:tc>
                  <a:txBody>
                    <a:bodyPr/>
                    <a:lstStyle/>
                    <a:p>
                      <a:pPr algn="ctr"/>
                      <a:r>
                        <a:rPr lang="en-GB" sz="1200" dirty="0" smtClean="0"/>
                        <a:t>Year 5/6</a:t>
                      </a:r>
                      <a:endParaRPr lang="en-GB" sz="1200" dirty="0"/>
                    </a:p>
                  </a:txBody>
                  <a:tcPr>
                    <a:solidFill>
                      <a:srgbClr val="FFC000"/>
                    </a:solidFill>
                  </a:tcPr>
                </a:tc>
              </a:tr>
            </a:tbl>
          </a:graphicData>
        </a:graphic>
      </p:graphicFrame>
      <p:sp>
        <p:nvSpPr>
          <p:cNvPr id="8" name="Rounded Rectangle 7"/>
          <p:cNvSpPr/>
          <p:nvPr/>
        </p:nvSpPr>
        <p:spPr>
          <a:xfrm>
            <a:off x="212780" y="1268760"/>
            <a:ext cx="1550908" cy="792088"/>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9" name="TextBox 8"/>
          <p:cNvSpPr txBox="1"/>
          <p:nvPr/>
        </p:nvSpPr>
        <p:spPr>
          <a:xfrm>
            <a:off x="212780" y="1403194"/>
            <a:ext cx="1550908" cy="523220"/>
          </a:xfrm>
          <a:prstGeom prst="rect">
            <a:avLst/>
          </a:prstGeom>
          <a:noFill/>
        </p:spPr>
        <p:txBody>
          <a:bodyPr wrap="square" rtlCol="0">
            <a:spAutoFit/>
          </a:bodyPr>
          <a:lstStyle/>
          <a:p>
            <a:r>
              <a:rPr lang="en-GB" sz="1400" dirty="0" smtClean="0"/>
              <a:t>I </a:t>
            </a:r>
            <a:r>
              <a:rPr lang="en-GB" sz="1400" dirty="0"/>
              <a:t>can name all </a:t>
            </a:r>
            <a:r>
              <a:rPr lang="en-GB" sz="1400" dirty="0" smtClean="0"/>
              <a:t> the </a:t>
            </a:r>
            <a:r>
              <a:rPr lang="en-GB" sz="1400" dirty="0"/>
              <a:t>colours.</a:t>
            </a:r>
          </a:p>
        </p:txBody>
      </p:sp>
      <p:sp>
        <p:nvSpPr>
          <p:cNvPr id="10" name="Rounded Rectangle 9"/>
          <p:cNvSpPr/>
          <p:nvPr/>
        </p:nvSpPr>
        <p:spPr>
          <a:xfrm>
            <a:off x="203069" y="5129470"/>
            <a:ext cx="1550908" cy="792088"/>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1" name="TextBox 10"/>
          <p:cNvSpPr txBox="1"/>
          <p:nvPr/>
        </p:nvSpPr>
        <p:spPr>
          <a:xfrm>
            <a:off x="200235" y="5287391"/>
            <a:ext cx="1563453" cy="523220"/>
          </a:xfrm>
          <a:prstGeom prst="rect">
            <a:avLst/>
          </a:prstGeom>
          <a:noFill/>
        </p:spPr>
        <p:txBody>
          <a:bodyPr wrap="square" rtlCol="0">
            <a:spAutoFit/>
          </a:bodyPr>
          <a:lstStyle/>
          <a:p>
            <a:r>
              <a:rPr lang="en-GB" sz="1400" dirty="0" smtClean="0"/>
              <a:t>I </a:t>
            </a:r>
            <a:r>
              <a:rPr lang="en-GB" sz="1400" dirty="0"/>
              <a:t>can name basic animals.</a:t>
            </a:r>
          </a:p>
        </p:txBody>
      </p:sp>
      <p:sp>
        <p:nvSpPr>
          <p:cNvPr id="12" name="Rounded Rectangle 11"/>
          <p:cNvSpPr/>
          <p:nvPr/>
        </p:nvSpPr>
        <p:spPr>
          <a:xfrm>
            <a:off x="218290" y="3641419"/>
            <a:ext cx="1550908" cy="1156905"/>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3" name="TextBox 12"/>
          <p:cNvSpPr txBox="1"/>
          <p:nvPr/>
        </p:nvSpPr>
        <p:spPr>
          <a:xfrm>
            <a:off x="256897" y="3709654"/>
            <a:ext cx="1499419" cy="954107"/>
          </a:xfrm>
          <a:prstGeom prst="rect">
            <a:avLst/>
          </a:prstGeom>
          <a:noFill/>
        </p:spPr>
        <p:txBody>
          <a:bodyPr wrap="square" rtlCol="0">
            <a:spAutoFit/>
          </a:bodyPr>
          <a:lstStyle/>
          <a:p>
            <a:r>
              <a:rPr lang="en-GB" sz="1400" dirty="0" smtClean="0"/>
              <a:t>I </a:t>
            </a:r>
            <a:r>
              <a:rPr lang="en-GB" sz="1400" dirty="0"/>
              <a:t>can name days of the week and the months of the year.</a:t>
            </a:r>
          </a:p>
        </p:txBody>
      </p:sp>
      <p:sp>
        <p:nvSpPr>
          <p:cNvPr id="14" name="Rounded Rectangle 13"/>
          <p:cNvSpPr/>
          <p:nvPr/>
        </p:nvSpPr>
        <p:spPr>
          <a:xfrm>
            <a:off x="218290" y="2298686"/>
            <a:ext cx="1550908" cy="980819"/>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en-GB" sz="1400" dirty="0"/>
              <a:t>I can ask and answer basic questions </a:t>
            </a:r>
            <a:r>
              <a:rPr lang="en-GB" sz="1400" dirty="0" smtClean="0"/>
              <a:t>.</a:t>
            </a:r>
            <a:endParaRPr lang="en-GB" sz="1400" dirty="0"/>
          </a:p>
        </p:txBody>
      </p:sp>
      <p:sp>
        <p:nvSpPr>
          <p:cNvPr id="15" name="Rounded Rectangle 14"/>
          <p:cNvSpPr/>
          <p:nvPr/>
        </p:nvSpPr>
        <p:spPr>
          <a:xfrm>
            <a:off x="2537094" y="5501461"/>
            <a:ext cx="2178922" cy="1177096"/>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en-GB" sz="1400" dirty="0" smtClean="0"/>
              <a:t>I can </a:t>
            </a:r>
            <a:r>
              <a:rPr lang="en-GB" sz="1400" dirty="0"/>
              <a:t>w</a:t>
            </a:r>
            <a:r>
              <a:rPr lang="en-GB" sz="1400" dirty="0" smtClean="0"/>
              <a:t>rite </a:t>
            </a:r>
            <a:r>
              <a:rPr lang="en-GB" sz="1400" dirty="0"/>
              <a:t>or copy simple </a:t>
            </a:r>
            <a:r>
              <a:rPr lang="en-GB" sz="1400" dirty="0" smtClean="0"/>
              <a:t>words/symbols and/or sentences correctly.</a:t>
            </a:r>
            <a:endParaRPr lang="en-GB" sz="1400" dirty="0"/>
          </a:p>
        </p:txBody>
      </p:sp>
      <p:sp>
        <p:nvSpPr>
          <p:cNvPr id="16" name="Rounded Rectangle 15"/>
          <p:cNvSpPr/>
          <p:nvPr/>
        </p:nvSpPr>
        <p:spPr>
          <a:xfrm>
            <a:off x="2507312" y="1007101"/>
            <a:ext cx="2178922" cy="1162642"/>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7" name="TextBox 16"/>
          <p:cNvSpPr txBox="1"/>
          <p:nvPr/>
        </p:nvSpPr>
        <p:spPr>
          <a:xfrm>
            <a:off x="2577131" y="1102755"/>
            <a:ext cx="2063041" cy="954107"/>
          </a:xfrm>
          <a:prstGeom prst="rect">
            <a:avLst/>
          </a:prstGeom>
          <a:noFill/>
        </p:spPr>
        <p:txBody>
          <a:bodyPr wrap="square" rtlCol="0">
            <a:spAutoFit/>
          </a:bodyPr>
          <a:lstStyle/>
          <a:p>
            <a:r>
              <a:rPr lang="en-GB" sz="1400" dirty="0" smtClean="0"/>
              <a:t>I </a:t>
            </a:r>
            <a:r>
              <a:rPr lang="en-GB" sz="1400" dirty="0"/>
              <a:t>can listen attentively to spoken language and show understanding by joining in and responding.</a:t>
            </a:r>
          </a:p>
        </p:txBody>
      </p:sp>
      <p:sp>
        <p:nvSpPr>
          <p:cNvPr id="18" name="Rounded Rectangle 17"/>
          <p:cNvSpPr/>
          <p:nvPr/>
        </p:nvSpPr>
        <p:spPr>
          <a:xfrm>
            <a:off x="2537094" y="4259710"/>
            <a:ext cx="2178922" cy="1004855"/>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9" name="TextBox 18"/>
          <p:cNvSpPr txBox="1"/>
          <p:nvPr/>
        </p:nvSpPr>
        <p:spPr>
          <a:xfrm>
            <a:off x="2651333" y="4354320"/>
            <a:ext cx="1948802" cy="738664"/>
          </a:xfrm>
          <a:prstGeom prst="rect">
            <a:avLst/>
          </a:prstGeom>
          <a:noFill/>
        </p:spPr>
        <p:txBody>
          <a:bodyPr wrap="square" rtlCol="0">
            <a:spAutoFit/>
          </a:bodyPr>
          <a:lstStyle/>
          <a:p>
            <a:r>
              <a:rPr lang="en-GB" sz="1400" dirty="0" smtClean="0"/>
              <a:t>I </a:t>
            </a:r>
            <a:r>
              <a:rPr lang="en-GB" sz="1400" dirty="0"/>
              <a:t>can read carefully and show understanding of words and phrases.</a:t>
            </a:r>
          </a:p>
        </p:txBody>
      </p:sp>
      <p:sp>
        <p:nvSpPr>
          <p:cNvPr id="20" name="Rounded Rectangle 19"/>
          <p:cNvSpPr/>
          <p:nvPr/>
        </p:nvSpPr>
        <p:spPr>
          <a:xfrm>
            <a:off x="2517319" y="2298686"/>
            <a:ext cx="2178922" cy="863431"/>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1" name="TextBox 20"/>
          <p:cNvSpPr txBox="1"/>
          <p:nvPr/>
        </p:nvSpPr>
        <p:spPr>
          <a:xfrm>
            <a:off x="2537094" y="2456128"/>
            <a:ext cx="2159147" cy="523220"/>
          </a:xfrm>
          <a:prstGeom prst="rect">
            <a:avLst/>
          </a:prstGeom>
          <a:noFill/>
        </p:spPr>
        <p:txBody>
          <a:bodyPr wrap="square" rtlCol="0">
            <a:spAutoFit/>
          </a:bodyPr>
          <a:lstStyle/>
          <a:p>
            <a:r>
              <a:rPr lang="en-GB" sz="1400" dirty="0"/>
              <a:t>I can speak in sentences using familiar vocabulary.</a:t>
            </a:r>
          </a:p>
        </p:txBody>
      </p:sp>
      <p:sp>
        <p:nvSpPr>
          <p:cNvPr id="22" name="Rounded Rectangle 21"/>
          <p:cNvSpPr/>
          <p:nvPr/>
        </p:nvSpPr>
        <p:spPr>
          <a:xfrm>
            <a:off x="5319812" y="4663761"/>
            <a:ext cx="1550908" cy="1400466"/>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endParaRPr lang="en-GB" sz="1400" dirty="0"/>
          </a:p>
        </p:txBody>
      </p:sp>
      <p:sp>
        <p:nvSpPr>
          <p:cNvPr id="23" name="Rounded Rectangle 22"/>
          <p:cNvSpPr/>
          <p:nvPr/>
        </p:nvSpPr>
        <p:spPr>
          <a:xfrm>
            <a:off x="5336827" y="2308577"/>
            <a:ext cx="1550908" cy="707031"/>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4" name="TextBox 23"/>
          <p:cNvSpPr txBox="1"/>
          <p:nvPr/>
        </p:nvSpPr>
        <p:spPr>
          <a:xfrm>
            <a:off x="5358601" y="2384103"/>
            <a:ext cx="1550908" cy="523220"/>
          </a:xfrm>
          <a:prstGeom prst="rect">
            <a:avLst/>
          </a:prstGeom>
          <a:noFill/>
        </p:spPr>
        <p:txBody>
          <a:bodyPr wrap="square" rtlCol="0">
            <a:spAutoFit/>
          </a:bodyPr>
          <a:lstStyle/>
          <a:p>
            <a:r>
              <a:rPr lang="en-GB" sz="1400" dirty="0"/>
              <a:t>I can describe people.</a:t>
            </a:r>
          </a:p>
        </p:txBody>
      </p:sp>
      <p:sp>
        <p:nvSpPr>
          <p:cNvPr id="25" name="Rounded Rectangle 24"/>
          <p:cNvSpPr/>
          <p:nvPr/>
        </p:nvSpPr>
        <p:spPr>
          <a:xfrm>
            <a:off x="5307100" y="982699"/>
            <a:ext cx="1550908" cy="972127"/>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6" name="TextBox 25"/>
          <p:cNvSpPr txBox="1"/>
          <p:nvPr/>
        </p:nvSpPr>
        <p:spPr>
          <a:xfrm>
            <a:off x="5293559" y="1195810"/>
            <a:ext cx="1550908" cy="523220"/>
          </a:xfrm>
          <a:prstGeom prst="rect">
            <a:avLst/>
          </a:prstGeom>
          <a:noFill/>
        </p:spPr>
        <p:txBody>
          <a:bodyPr wrap="square" rtlCol="0">
            <a:spAutoFit/>
          </a:bodyPr>
          <a:lstStyle/>
          <a:p>
            <a:r>
              <a:rPr lang="en-GB" sz="1400" dirty="0" smtClean="0"/>
              <a:t>I can </a:t>
            </a:r>
            <a:r>
              <a:rPr lang="en-GB" sz="1400" dirty="0"/>
              <a:t>comment on likes and dislikes.</a:t>
            </a:r>
          </a:p>
        </p:txBody>
      </p:sp>
      <p:cxnSp>
        <p:nvCxnSpPr>
          <p:cNvPr id="27" name="Straight Arrow Connector 26"/>
          <p:cNvCxnSpPr/>
          <p:nvPr/>
        </p:nvCxnSpPr>
        <p:spPr>
          <a:xfrm>
            <a:off x="1409165" y="2900795"/>
            <a:ext cx="1637461" cy="157802"/>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170457" y="4438224"/>
            <a:ext cx="1480876" cy="493525"/>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344572" y="5615323"/>
            <a:ext cx="1427228" cy="91002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4279738" y="2922684"/>
            <a:ext cx="1406543" cy="103522"/>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4420283" y="1728176"/>
            <a:ext cx="1442156" cy="53387"/>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160981" y="1863928"/>
            <a:ext cx="1574486" cy="18179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092280" y="1227683"/>
            <a:ext cx="1836712" cy="5262979"/>
          </a:xfrm>
          <a:prstGeom prst="rect">
            <a:avLst/>
          </a:prstGeom>
          <a:noFill/>
          <a:ln>
            <a:solidFill>
              <a:schemeClr val="tx1"/>
            </a:solidFill>
          </a:ln>
        </p:spPr>
        <p:txBody>
          <a:bodyPr wrap="square" rtlCol="0">
            <a:spAutoFit/>
          </a:bodyPr>
          <a:lstStyle/>
          <a:p>
            <a:r>
              <a:rPr lang="en-GB" sz="1400" dirty="0" smtClean="0"/>
              <a:t>Additional Information: </a:t>
            </a:r>
          </a:p>
          <a:p>
            <a:endParaRPr lang="en-GB" sz="1400" dirty="0" smtClean="0"/>
          </a:p>
          <a:p>
            <a:r>
              <a:rPr lang="en-GB" sz="1400" dirty="0" smtClean="0"/>
              <a:t>Although we focus on  learning the  French language, we also believe that it is important to heighten  our children’s awareness of their own and others cultural identities.   We do this by teaching various topics throughout the year linked to festivals and inter-cultural celebrations.  We also maintain links with  a French-speaking school that we have  previously worked with on European-wide school projects .</a:t>
            </a:r>
            <a:endParaRPr lang="en-GB" sz="1400" dirty="0"/>
          </a:p>
        </p:txBody>
      </p:sp>
      <p:sp>
        <p:nvSpPr>
          <p:cNvPr id="34" name="Rounded Rectangle 33"/>
          <p:cNvSpPr/>
          <p:nvPr/>
        </p:nvSpPr>
        <p:spPr>
          <a:xfrm>
            <a:off x="5307645" y="3424835"/>
            <a:ext cx="1550908" cy="972127"/>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400" dirty="0" smtClean="0"/>
              <a:t>I </a:t>
            </a:r>
            <a:r>
              <a:rPr lang="en-GB" sz="1400" dirty="0"/>
              <a:t>can use a dictionary to identify unfamiliar words.</a:t>
            </a:r>
          </a:p>
        </p:txBody>
      </p:sp>
      <p:sp>
        <p:nvSpPr>
          <p:cNvPr id="35" name="Rectangle 34"/>
          <p:cNvSpPr/>
          <p:nvPr/>
        </p:nvSpPr>
        <p:spPr>
          <a:xfrm>
            <a:off x="5409345" y="4663761"/>
            <a:ext cx="1396267" cy="1384995"/>
          </a:xfrm>
          <a:prstGeom prst="rect">
            <a:avLst/>
          </a:prstGeom>
        </p:spPr>
        <p:txBody>
          <a:bodyPr wrap="square">
            <a:spAutoFit/>
          </a:bodyPr>
          <a:lstStyle/>
          <a:p>
            <a:pPr lvl="0"/>
            <a:r>
              <a:rPr lang="en-GB" sz="1400" dirty="0" smtClean="0">
                <a:solidFill>
                  <a:prstClr val="black"/>
                </a:solidFill>
              </a:rPr>
              <a:t>I </a:t>
            </a:r>
            <a:r>
              <a:rPr lang="en-GB" sz="1400" dirty="0">
                <a:solidFill>
                  <a:prstClr val="black"/>
                </a:solidFill>
              </a:rPr>
              <a:t>can write phrases from memory and adapt these to create new sentences.</a:t>
            </a:r>
          </a:p>
        </p:txBody>
      </p:sp>
      <p:cxnSp>
        <p:nvCxnSpPr>
          <p:cNvPr id="36" name="Straight Arrow Connector 35"/>
          <p:cNvCxnSpPr/>
          <p:nvPr/>
        </p:nvCxnSpPr>
        <p:spPr>
          <a:xfrm flipV="1">
            <a:off x="4556675" y="3910898"/>
            <a:ext cx="852670" cy="774089"/>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4414835" y="5605705"/>
            <a:ext cx="1035417" cy="729634"/>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8" name="Rounded Rectangle 37"/>
          <p:cNvSpPr/>
          <p:nvPr/>
        </p:nvSpPr>
        <p:spPr>
          <a:xfrm>
            <a:off x="2507312" y="3389292"/>
            <a:ext cx="2178922" cy="640723"/>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en-GB" sz="1400" dirty="0" smtClean="0"/>
              <a:t>I can count up to 100.</a:t>
            </a:r>
            <a:endParaRPr lang="en-GB" sz="1400" dirty="0"/>
          </a:p>
        </p:txBody>
      </p:sp>
    </p:spTree>
    <p:extLst>
      <p:ext uri="{BB962C8B-B14F-4D97-AF65-F5344CB8AC3E}">
        <p14:creationId xmlns:p14="http://schemas.microsoft.com/office/powerpoint/2010/main" val="2362607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37870" y="4495172"/>
            <a:ext cx="2002571" cy="705586"/>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ounded Rectangle 4"/>
          <p:cNvSpPr/>
          <p:nvPr/>
        </p:nvSpPr>
        <p:spPr>
          <a:xfrm>
            <a:off x="5284360" y="2171037"/>
            <a:ext cx="2659470" cy="707031"/>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6" name="TextBox 5"/>
          <p:cNvSpPr txBox="1"/>
          <p:nvPr/>
        </p:nvSpPr>
        <p:spPr>
          <a:xfrm>
            <a:off x="3373214" y="228264"/>
            <a:ext cx="3951857" cy="369332"/>
          </a:xfrm>
          <a:prstGeom prst="rect">
            <a:avLst/>
          </a:prstGeom>
          <a:noFill/>
        </p:spPr>
        <p:txBody>
          <a:bodyPr wrap="square" rtlCol="0">
            <a:spAutoFit/>
          </a:bodyPr>
          <a:lstStyle/>
          <a:p>
            <a:r>
              <a:rPr lang="en-GB" dirty="0" smtClean="0"/>
              <a:t>History  Progression Map</a:t>
            </a:r>
            <a:endParaRPr lang="en-GB" dirty="0"/>
          </a:p>
        </p:txBody>
      </p:sp>
      <p:pic>
        <p:nvPicPr>
          <p:cNvPr id="7" name="Picture 2" descr="Image result for branston junior academ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10" y="44452"/>
            <a:ext cx="9525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717"/>
          <a:stretch/>
        </p:blipFill>
        <p:spPr bwMode="auto">
          <a:xfrm>
            <a:off x="1082577" y="-37741"/>
            <a:ext cx="2290638" cy="90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Table 8"/>
          <p:cNvGraphicFramePr>
            <a:graphicFrameLocks noGrp="1"/>
          </p:cNvGraphicFramePr>
          <p:nvPr>
            <p:extLst>
              <p:ext uri="{D42A27DB-BD31-4B8C-83A1-F6EECF244321}">
                <p14:modId xmlns:p14="http://schemas.microsoft.com/office/powerpoint/2010/main" val="267390527"/>
              </p:ext>
            </p:extLst>
          </p:nvPr>
        </p:nvGraphicFramePr>
        <p:xfrm>
          <a:off x="6372200" y="81784"/>
          <a:ext cx="1607840" cy="822960"/>
        </p:xfrm>
        <a:graphic>
          <a:graphicData uri="http://schemas.openxmlformats.org/drawingml/2006/table">
            <a:tbl>
              <a:tblPr firstRow="1" bandRow="1">
                <a:tableStyleId>{5940675A-B579-460E-94D1-54222C63F5DA}</a:tableStyleId>
              </a:tblPr>
              <a:tblGrid>
                <a:gridCol w="1607840">
                  <a:extLst>
                    <a:ext uri="{9D8B030D-6E8A-4147-A177-3AD203B41FA5}">
                      <a16:colId xmlns:a16="http://schemas.microsoft.com/office/drawing/2014/main" xmlns="" val="20000"/>
                    </a:ext>
                  </a:extLst>
                </a:gridCol>
              </a:tblGrid>
              <a:tr h="245285">
                <a:tc>
                  <a:txBody>
                    <a:bodyPr/>
                    <a:lstStyle/>
                    <a:p>
                      <a:pPr algn="ctr"/>
                      <a:r>
                        <a:rPr lang="en-GB" sz="1200" dirty="0" smtClean="0"/>
                        <a:t>Year 3/4 </a:t>
                      </a:r>
                      <a:endParaRPr lang="en-GB" sz="1200" dirty="0"/>
                    </a:p>
                  </a:txBody>
                  <a:tcPr>
                    <a:solidFill>
                      <a:srgbClr val="0070C0"/>
                    </a:solidFill>
                  </a:tcPr>
                </a:tc>
                <a:extLst>
                  <a:ext uri="{0D108BD9-81ED-4DB2-BD59-A6C34878D82A}">
                    <a16:rowId xmlns:a16="http://schemas.microsoft.com/office/drawing/2014/main" xmlns="" val="10000"/>
                  </a:ext>
                </a:extLst>
              </a:tr>
              <a:tr h="245285">
                <a:tc>
                  <a:txBody>
                    <a:bodyPr/>
                    <a:lstStyle/>
                    <a:p>
                      <a:pPr algn="ctr"/>
                      <a:r>
                        <a:rPr lang="en-GB" sz="1200" dirty="0" smtClean="0"/>
                        <a:t>Across all year groups</a:t>
                      </a:r>
                      <a:endParaRPr lang="en-GB" sz="1200" dirty="0"/>
                    </a:p>
                  </a:txBody>
                  <a:tcPr>
                    <a:solidFill>
                      <a:schemeClr val="bg1">
                        <a:lumMod val="75000"/>
                      </a:schemeClr>
                    </a:solidFill>
                  </a:tcPr>
                </a:tc>
                <a:extLst>
                  <a:ext uri="{0D108BD9-81ED-4DB2-BD59-A6C34878D82A}">
                    <a16:rowId xmlns:a16="http://schemas.microsoft.com/office/drawing/2014/main" xmlns="" val="10001"/>
                  </a:ext>
                </a:extLst>
              </a:tr>
              <a:tr h="245285">
                <a:tc>
                  <a:txBody>
                    <a:bodyPr/>
                    <a:lstStyle/>
                    <a:p>
                      <a:pPr algn="ctr"/>
                      <a:r>
                        <a:rPr lang="en-GB" sz="1200" dirty="0" smtClean="0"/>
                        <a:t>Year 5/6</a:t>
                      </a:r>
                      <a:endParaRPr lang="en-GB" sz="1200" dirty="0"/>
                    </a:p>
                  </a:txBody>
                  <a:tcPr>
                    <a:solidFill>
                      <a:srgbClr val="FFC000"/>
                    </a:solidFill>
                  </a:tcPr>
                </a:tc>
                <a:extLst>
                  <a:ext uri="{0D108BD9-81ED-4DB2-BD59-A6C34878D82A}">
                    <a16:rowId xmlns:a16="http://schemas.microsoft.com/office/drawing/2014/main" xmlns="" val="10002"/>
                  </a:ext>
                </a:extLst>
              </a:tr>
            </a:tbl>
          </a:graphicData>
        </a:graphic>
      </p:graphicFrame>
      <p:sp>
        <p:nvSpPr>
          <p:cNvPr id="10" name="Rounded Rectangle 9"/>
          <p:cNvSpPr/>
          <p:nvPr/>
        </p:nvSpPr>
        <p:spPr>
          <a:xfrm>
            <a:off x="212780" y="1268760"/>
            <a:ext cx="2015116" cy="792088"/>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1" name="Rounded Rectangle 10"/>
          <p:cNvSpPr/>
          <p:nvPr/>
        </p:nvSpPr>
        <p:spPr>
          <a:xfrm>
            <a:off x="245665" y="2235719"/>
            <a:ext cx="2015116" cy="792088"/>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TextBox 11"/>
          <p:cNvSpPr txBox="1"/>
          <p:nvPr/>
        </p:nvSpPr>
        <p:spPr>
          <a:xfrm>
            <a:off x="241504" y="2248161"/>
            <a:ext cx="1986392" cy="738664"/>
          </a:xfrm>
          <a:prstGeom prst="rect">
            <a:avLst/>
          </a:prstGeom>
          <a:noFill/>
        </p:spPr>
        <p:txBody>
          <a:bodyPr wrap="square" rtlCol="0">
            <a:spAutoFit/>
          </a:bodyPr>
          <a:lstStyle/>
          <a:p>
            <a:r>
              <a:rPr lang="en-GB" sz="1400" dirty="0" smtClean="0"/>
              <a:t>I can describe what I know clearly in writing and in pictures.</a:t>
            </a:r>
            <a:endParaRPr lang="en-GB" sz="1400" dirty="0"/>
          </a:p>
        </p:txBody>
      </p:sp>
      <p:sp>
        <p:nvSpPr>
          <p:cNvPr id="13" name="TextBox 12"/>
          <p:cNvSpPr txBox="1"/>
          <p:nvPr/>
        </p:nvSpPr>
        <p:spPr>
          <a:xfrm>
            <a:off x="212780" y="1322184"/>
            <a:ext cx="2015116" cy="738664"/>
          </a:xfrm>
          <a:prstGeom prst="rect">
            <a:avLst/>
          </a:prstGeom>
          <a:noFill/>
        </p:spPr>
        <p:txBody>
          <a:bodyPr wrap="square" rtlCol="0">
            <a:spAutoFit/>
          </a:bodyPr>
          <a:lstStyle/>
          <a:p>
            <a:r>
              <a:rPr lang="en-GB" sz="1400" dirty="0" smtClean="0"/>
              <a:t>I can read a portrait by looking for clues in an image. </a:t>
            </a:r>
            <a:endParaRPr lang="en-GB" sz="1400" dirty="0"/>
          </a:p>
        </p:txBody>
      </p:sp>
      <p:sp>
        <p:nvSpPr>
          <p:cNvPr id="14" name="Rounded Rectangle 13"/>
          <p:cNvSpPr/>
          <p:nvPr/>
        </p:nvSpPr>
        <p:spPr>
          <a:xfrm>
            <a:off x="212780" y="3258272"/>
            <a:ext cx="2015114" cy="1034824"/>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5" name="TextBox 14"/>
          <p:cNvSpPr txBox="1"/>
          <p:nvPr/>
        </p:nvSpPr>
        <p:spPr>
          <a:xfrm>
            <a:off x="237870" y="4586355"/>
            <a:ext cx="2015115" cy="523220"/>
          </a:xfrm>
          <a:prstGeom prst="rect">
            <a:avLst/>
          </a:prstGeom>
          <a:noFill/>
        </p:spPr>
        <p:txBody>
          <a:bodyPr wrap="square" rtlCol="0">
            <a:spAutoFit/>
          </a:bodyPr>
          <a:lstStyle/>
          <a:p>
            <a:r>
              <a:rPr lang="en-GB" sz="1400" dirty="0" smtClean="0"/>
              <a:t>I can handle historical artefacts properly.</a:t>
            </a:r>
            <a:endParaRPr lang="en-GB" sz="1400" dirty="0"/>
          </a:p>
        </p:txBody>
      </p:sp>
      <p:sp>
        <p:nvSpPr>
          <p:cNvPr id="16" name="TextBox 15"/>
          <p:cNvSpPr txBox="1"/>
          <p:nvPr/>
        </p:nvSpPr>
        <p:spPr>
          <a:xfrm>
            <a:off x="207784" y="3258272"/>
            <a:ext cx="2002569" cy="954107"/>
          </a:xfrm>
          <a:prstGeom prst="rect">
            <a:avLst/>
          </a:prstGeom>
          <a:noFill/>
        </p:spPr>
        <p:txBody>
          <a:bodyPr wrap="square" rtlCol="0">
            <a:spAutoFit/>
          </a:bodyPr>
          <a:lstStyle/>
          <a:p>
            <a:r>
              <a:rPr lang="en-GB" sz="1400" dirty="0" smtClean="0"/>
              <a:t>I can use research to find a simple answer  to my own questions about history and events.</a:t>
            </a:r>
            <a:endParaRPr lang="en-GB" sz="1400" dirty="0"/>
          </a:p>
        </p:txBody>
      </p:sp>
      <p:sp>
        <p:nvSpPr>
          <p:cNvPr id="17" name="Rounded Rectangle 16"/>
          <p:cNvSpPr/>
          <p:nvPr/>
        </p:nvSpPr>
        <p:spPr>
          <a:xfrm>
            <a:off x="2675058" y="2120108"/>
            <a:ext cx="1728406" cy="1306906"/>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TextBox 17"/>
          <p:cNvSpPr txBox="1"/>
          <p:nvPr/>
        </p:nvSpPr>
        <p:spPr>
          <a:xfrm>
            <a:off x="2722318" y="2213248"/>
            <a:ext cx="1733519" cy="1169551"/>
          </a:xfrm>
          <a:prstGeom prst="rect">
            <a:avLst/>
          </a:prstGeom>
          <a:noFill/>
        </p:spPr>
        <p:txBody>
          <a:bodyPr wrap="square" rtlCol="0">
            <a:spAutoFit/>
          </a:bodyPr>
          <a:lstStyle/>
          <a:p>
            <a:r>
              <a:rPr lang="en-GB" sz="1400" dirty="0" smtClean="0"/>
              <a:t>I can use dates and vocabulary relating to the passing of time, including ancient, modern.</a:t>
            </a:r>
            <a:endParaRPr lang="en-GB" sz="1400" dirty="0"/>
          </a:p>
        </p:txBody>
      </p:sp>
      <p:sp>
        <p:nvSpPr>
          <p:cNvPr id="19" name="Rounded Rectangle 18"/>
          <p:cNvSpPr/>
          <p:nvPr/>
        </p:nvSpPr>
        <p:spPr>
          <a:xfrm>
            <a:off x="2699578" y="863602"/>
            <a:ext cx="1728406" cy="1126958"/>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TextBox 19"/>
          <p:cNvSpPr txBox="1"/>
          <p:nvPr/>
        </p:nvSpPr>
        <p:spPr>
          <a:xfrm>
            <a:off x="2733060" y="950027"/>
            <a:ext cx="1712037" cy="954107"/>
          </a:xfrm>
          <a:prstGeom prst="rect">
            <a:avLst/>
          </a:prstGeom>
          <a:noFill/>
        </p:spPr>
        <p:txBody>
          <a:bodyPr wrap="square" rtlCol="0">
            <a:spAutoFit/>
          </a:bodyPr>
          <a:lstStyle/>
          <a:p>
            <a:r>
              <a:rPr lang="en-GB" sz="1400" dirty="0" smtClean="0"/>
              <a:t>I can explain how the past can be represented i.e. pictures, postcards</a:t>
            </a:r>
            <a:endParaRPr lang="en-GB" sz="1400" dirty="0"/>
          </a:p>
        </p:txBody>
      </p:sp>
      <p:sp>
        <p:nvSpPr>
          <p:cNvPr id="21" name="Rounded Rectangle 20"/>
          <p:cNvSpPr/>
          <p:nvPr/>
        </p:nvSpPr>
        <p:spPr>
          <a:xfrm>
            <a:off x="2736681" y="3528658"/>
            <a:ext cx="1704794" cy="934516"/>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TextBox 21"/>
          <p:cNvSpPr txBox="1"/>
          <p:nvPr/>
        </p:nvSpPr>
        <p:spPr>
          <a:xfrm>
            <a:off x="2747103" y="3509067"/>
            <a:ext cx="1546150" cy="954107"/>
          </a:xfrm>
          <a:prstGeom prst="rect">
            <a:avLst/>
          </a:prstGeom>
          <a:noFill/>
        </p:spPr>
        <p:txBody>
          <a:bodyPr wrap="square" rtlCol="0">
            <a:spAutoFit/>
          </a:bodyPr>
          <a:lstStyle/>
          <a:p>
            <a:r>
              <a:rPr lang="en-GB" sz="1400" dirty="0" smtClean="0"/>
              <a:t>I can identify and describe changes in specific  periods of history</a:t>
            </a:r>
            <a:endParaRPr lang="en-GB" sz="1400" dirty="0"/>
          </a:p>
        </p:txBody>
      </p:sp>
      <p:sp>
        <p:nvSpPr>
          <p:cNvPr id="23" name="Rounded Rectangle 22"/>
          <p:cNvSpPr/>
          <p:nvPr/>
        </p:nvSpPr>
        <p:spPr>
          <a:xfrm>
            <a:off x="2736681" y="4680140"/>
            <a:ext cx="1689596" cy="1989220"/>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4" name="TextBox 23"/>
          <p:cNvSpPr txBox="1"/>
          <p:nvPr/>
        </p:nvSpPr>
        <p:spPr>
          <a:xfrm>
            <a:off x="5354353" y="2139404"/>
            <a:ext cx="2602022" cy="738664"/>
          </a:xfrm>
          <a:prstGeom prst="rect">
            <a:avLst/>
          </a:prstGeom>
          <a:noFill/>
        </p:spPr>
        <p:txBody>
          <a:bodyPr wrap="square" rtlCol="0">
            <a:spAutoFit/>
          </a:bodyPr>
          <a:lstStyle/>
          <a:p>
            <a:r>
              <a:rPr lang="en-GB" sz="1400" dirty="0" smtClean="0"/>
              <a:t>I can place events, people and changes into correct periods of time.</a:t>
            </a:r>
            <a:endParaRPr lang="en-GB" sz="1400" dirty="0"/>
          </a:p>
        </p:txBody>
      </p:sp>
      <p:sp>
        <p:nvSpPr>
          <p:cNvPr id="25" name="TextBox 24"/>
          <p:cNvSpPr txBox="1"/>
          <p:nvPr/>
        </p:nvSpPr>
        <p:spPr>
          <a:xfrm>
            <a:off x="2763806" y="4779995"/>
            <a:ext cx="1639657" cy="1692771"/>
          </a:xfrm>
          <a:prstGeom prst="rect">
            <a:avLst/>
          </a:prstGeom>
          <a:noFill/>
        </p:spPr>
        <p:txBody>
          <a:bodyPr wrap="square" rtlCol="0">
            <a:spAutoFit/>
          </a:bodyPr>
          <a:lstStyle/>
          <a:p>
            <a:r>
              <a:rPr lang="en-GB" sz="1300" dirty="0" smtClean="0"/>
              <a:t>I can examine artefacts and explain how they are different, thinking about what they are made from, size, signs of wear &amp; tear, purpose</a:t>
            </a:r>
            <a:endParaRPr lang="en-GB" sz="1300" dirty="0"/>
          </a:p>
        </p:txBody>
      </p:sp>
      <p:sp>
        <p:nvSpPr>
          <p:cNvPr id="26" name="Rounded Rectangle 25"/>
          <p:cNvSpPr/>
          <p:nvPr/>
        </p:nvSpPr>
        <p:spPr>
          <a:xfrm>
            <a:off x="5325628" y="980728"/>
            <a:ext cx="2630747" cy="738664"/>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7" name="TextBox 26"/>
          <p:cNvSpPr txBox="1"/>
          <p:nvPr/>
        </p:nvSpPr>
        <p:spPr>
          <a:xfrm>
            <a:off x="5347270" y="1088450"/>
            <a:ext cx="2558739" cy="523220"/>
          </a:xfrm>
          <a:prstGeom prst="rect">
            <a:avLst/>
          </a:prstGeom>
          <a:noFill/>
        </p:spPr>
        <p:txBody>
          <a:bodyPr wrap="square" rtlCol="0">
            <a:spAutoFit/>
          </a:bodyPr>
          <a:lstStyle/>
          <a:p>
            <a:r>
              <a:rPr lang="en-GB" sz="1400" dirty="0" smtClean="0"/>
              <a:t>I can combine sources and information to form an opinion </a:t>
            </a:r>
            <a:endParaRPr lang="en-GB" sz="1400" dirty="0"/>
          </a:p>
        </p:txBody>
      </p:sp>
      <p:sp>
        <p:nvSpPr>
          <p:cNvPr id="28" name="Rounded Rectangle 27"/>
          <p:cNvSpPr/>
          <p:nvPr/>
        </p:nvSpPr>
        <p:spPr>
          <a:xfrm>
            <a:off x="5296905" y="3051249"/>
            <a:ext cx="2659470" cy="738665"/>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9" name="TextBox 28"/>
          <p:cNvSpPr txBox="1"/>
          <p:nvPr/>
        </p:nvSpPr>
        <p:spPr>
          <a:xfrm>
            <a:off x="5325629" y="3051250"/>
            <a:ext cx="2630746" cy="738664"/>
          </a:xfrm>
          <a:prstGeom prst="rect">
            <a:avLst/>
          </a:prstGeom>
          <a:noFill/>
        </p:spPr>
        <p:txBody>
          <a:bodyPr wrap="square" rtlCol="0">
            <a:spAutoFit/>
          </a:bodyPr>
          <a:lstStyle/>
          <a:p>
            <a:r>
              <a:rPr lang="en-GB" sz="1400" dirty="0" smtClean="0"/>
              <a:t>I can choose appropriate sources to answer questions about specific people and events</a:t>
            </a:r>
            <a:endParaRPr lang="en-GB" sz="1400" dirty="0"/>
          </a:p>
        </p:txBody>
      </p:sp>
      <p:cxnSp>
        <p:nvCxnSpPr>
          <p:cNvPr id="30" name="Straight Arrow Connector 29"/>
          <p:cNvCxnSpPr>
            <a:stCxn id="11" idx="3"/>
            <a:endCxn id="17" idx="1"/>
          </p:cNvCxnSpPr>
          <p:nvPr/>
        </p:nvCxnSpPr>
        <p:spPr>
          <a:xfrm>
            <a:off x="2260781" y="2631763"/>
            <a:ext cx="414277" cy="14179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4" idx="3"/>
          </p:cNvCxnSpPr>
          <p:nvPr/>
        </p:nvCxnSpPr>
        <p:spPr>
          <a:xfrm>
            <a:off x="2227894" y="3775684"/>
            <a:ext cx="447164" cy="21043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4572000" y="2878068"/>
            <a:ext cx="712360" cy="111784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26" idx="1"/>
          </p:cNvCxnSpPr>
          <p:nvPr/>
        </p:nvCxnSpPr>
        <p:spPr>
          <a:xfrm flipV="1">
            <a:off x="4455837" y="1350060"/>
            <a:ext cx="869791" cy="1174492"/>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8" idx="1"/>
          </p:cNvCxnSpPr>
          <p:nvPr/>
        </p:nvCxnSpPr>
        <p:spPr>
          <a:xfrm flipH="1">
            <a:off x="4455837" y="3420582"/>
            <a:ext cx="841068" cy="156383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26" idx="1"/>
          </p:cNvCxnSpPr>
          <p:nvPr/>
        </p:nvCxnSpPr>
        <p:spPr>
          <a:xfrm>
            <a:off x="4455837" y="1322184"/>
            <a:ext cx="869791" cy="2787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19" idx="1"/>
          </p:cNvCxnSpPr>
          <p:nvPr/>
        </p:nvCxnSpPr>
        <p:spPr>
          <a:xfrm flipV="1">
            <a:off x="2260781" y="1427081"/>
            <a:ext cx="438797" cy="237723"/>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076057" y="4148175"/>
            <a:ext cx="4032447" cy="2246769"/>
          </a:xfrm>
          <a:prstGeom prst="rect">
            <a:avLst/>
          </a:prstGeom>
          <a:noFill/>
          <a:ln>
            <a:solidFill>
              <a:schemeClr val="tx1"/>
            </a:solidFill>
          </a:ln>
        </p:spPr>
        <p:txBody>
          <a:bodyPr wrap="square" rtlCol="0">
            <a:spAutoFit/>
          </a:bodyPr>
          <a:lstStyle/>
          <a:p>
            <a:r>
              <a:rPr lang="en-GB" sz="1400" dirty="0" smtClean="0"/>
              <a:t>Additional Information: </a:t>
            </a:r>
          </a:p>
          <a:p>
            <a:r>
              <a:rPr lang="en-GB" sz="1400" dirty="0" smtClean="0"/>
              <a:t>History is taught throughout the school on a 4-Year rolling programme, so that every pupil who spends a full four years at BJA will experience the full range of historical topics.</a:t>
            </a:r>
          </a:p>
          <a:p>
            <a:r>
              <a:rPr lang="en-GB" sz="1400" dirty="0" smtClean="0"/>
              <a:t>Every opportunity is sought to extend a pupil’s range of skills and experiences either through visits to historical sites &amp; museums or by bringing individuals with historical knowledge and artefacts into our school.</a:t>
            </a:r>
          </a:p>
        </p:txBody>
      </p:sp>
      <p:cxnSp>
        <p:nvCxnSpPr>
          <p:cNvPr id="38" name="Straight Arrow Connector 37"/>
          <p:cNvCxnSpPr/>
          <p:nvPr/>
        </p:nvCxnSpPr>
        <p:spPr>
          <a:xfrm>
            <a:off x="2260781" y="4721638"/>
            <a:ext cx="414277" cy="525564"/>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39" name="Straight Arrow Connector 38"/>
          <p:cNvCxnSpPr>
            <a:stCxn id="5" idx="1"/>
            <a:endCxn id="18" idx="3"/>
          </p:cNvCxnSpPr>
          <p:nvPr/>
        </p:nvCxnSpPr>
        <p:spPr>
          <a:xfrm flipH="1">
            <a:off x="4455837" y="2524553"/>
            <a:ext cx="828523" cy="273471"/>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58199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73214" y="228264"/>
            <a:ext cx="3951857" cy="369332"/>
          </a:xfrm>
          <a:prstGeom prst="rect">
            <a:avLst/>
          </a:prstGeom>
          <a:noFill/>
        </p:spPr>
        <p:txBody>
          <a:bodyPr wrap="square" rtlCol="0">
            <a:spAutoFit/>
          </a:bodyPr>
          <a:lstStyle/>
          <a:p>
            <a:r>
              <a:rPr lang="en-GB" dirty="0" smtClean="0"/>
              <a:t>Music Progression Map</a:t>
            </a:r>
            <a:endParaRPr lang="en-GB" dirty="0"/>
          </a:p>
        </p:txBody>
      </p:sp>
      <p:pic>
        <p:nvPicPr>
          <p:cNvPr id="5" name="Picture 2" descr="Image result for branston junior academ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10" y="44452"/>
            <a:ext cx="9525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717"/>
          <a:stretch/>
        </p:blipFill>
        <p:spPr bwMode="auto">
          <a:xfrm>
            <a:off x="1082577" y="-37741"/>
            <a:ext cx="2290638" cy="90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e 6"/>
          <p:cNvGraphicFramePr>
            <a:graphicFrameLocks noGrp="1"/>
          </p:cNvGraphicFramePr>
          <p:nvPr>
            <p:extLst>
              <p:ext uri="{D42A27DB-BD31-4B8C-83A1-F6EECF244321}">
                <p14:modId xmlns:p14="http://schemas.microsoft.com/office/powerpoint/2010/main" val="374454563"/>
              </p:ext>
            </p:extLst>
          </p:nvPr>
        </p:nvGraphicFramePr>
        <p:xfrm>
          <a:off x="6372200" y="81784"/>
          <a:ext cx="1607840" cy="822960"/>
        </p:xfrm>
        <a:graphic>
          <a:graphicData uri="http://schemas.openxmlformats.org/drawingml/2006/table">
            <a:tbl>
              <a:tblPr firstRow="1" bandRow="1">
                <a:tableStyleId>{5940675A-B579-460E-94D1-54222C63F5DA}</a:tableStyleId>
              </a:tblPr>
              <a:tblGrid>
                <a:gridCol w="1607840"/>
              </a:tblGrid>
              <a:tr h="245285">
                <a:tc>
                  <a:txBody>
                    <a:bodyPr/>
                    <a:lstStyle/>
                    <a:p>
                      <a:pPr algn="ctr"/>
                      <a:r>
                        <a:rPr lang="en-GB" sz="1200" dirty="0" smtClean="0"/>
                        <a:t>Year 3/4 </a:t>
                      </a:r>
                      <a:endParaRPr lang="en-GB" sz="1200" dirty="0"/>
                    </a:p>
                  </a:txBody>
                  <a:tcPr>
                    <a:solidFill>
                      <a:srgbClr val="0070C0"/>
                    </a:solidFill>
                  </a:tcPr>
                </a:tc>
              </a:tr>
              <a:tr h="245285">
                <a:tc>
                  <a:txBody>
                    <a:bodyPr/>
                    <a:lstStyle/>
                    <a:p>
                      <a:pPr algn="ctr"/>
                      <a:r>
                        <a:rPr lang="en-GB" sz="1200" dirty="0" smtClean="0"/>
                        <a:t>Across all year groups</a:t>
                      </a:r>
                      <a:endParaRPr lang="en-GB" sz="1200" dirty="0"/>
                    </a:p>
                  </a:txBody>
                  <a:tcPr>
                    <a:solidFill>
                      <a:schemeClr val="bg1">
                        <a:lumMod val="75000"/>
                      </a:schemeClr>
                    </a:solidFill>
                  </a:tcPr>
                </a:tc>
              </a:tr>
              <a:tr h="245285">
                <a:tc>
                  <a:txBody>
                    <a:bodyPr/>
                    <a:lstStyle/>
                    <a:p>
                      <a:pPr algn="ctr"/>
                      <a:r>
                        <a:rPr lang="en-GB" sz="1200" dirty="0" smtClean="0"/>
                        <a:t>Year 5/6</a:t>
                      </a:r>
                      <a:endParaRPr lang="en-GB" sz="1200" dirty="0"/>
                    </a:p>
                  </a:txBody>
                  <a:tcPr>
                    <a:solidFill>
                      <a:srgbClr val="FFC000"/>
                    </a:solidFill>
                  </a:tcPr>
                </a:tc>
              </a:tr>
            </a:tbl>
          </a:graphicData>
        </a:graphic>
      </p:graphicFrame>
      <p:sp>
        <p:nvSpPr>
          <p:cNvPr id="8" name="Rounded Rectangle 7"/>
          <p:cNvSpPr/>
          <p:nvPr/>
        </p:nvSpPr>
        <p:spPr>
          <a:xfrm>
            <a:off x="212780" y="1268760"/>
            <a:ext cx="1550908" cy="792088"/>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9" name="TextBox 8"/>
          <p:cNvSpPr txBox="1"/>
          <p:nvPr/>
        </p:nvSpPr>
        <p:spPr>
          <a:xfrm>
            <a:off x="241504" y="1322184"/>
            <a:ext cx="1550908" cy="738664"/>
          </a:xfrm>
          <a:prstGeom prst="rect">
            <a:avLst/>
          </a:prstGeom>
          <a:noFill/>
        </p:spPr>
        <p:txBody>
          <a:bodyPr wrap="square" rtlCol="0">
            <a:spAutoFit/>
          </a:bodyPr>
          <a:lstStyle/>
          <a:p>
            <a:pPr algn="ctr"/>
            <a:r>
              <a:rPr lang="en-GB" sz="1400" dirty="0">
                <a:latin typeface="Comic Sans MS" panose="030F0702030302020204" pitchFamily="66" charset="0"/>
              </a:rPr>
              <a:t>I can layer sounds to create effects</a:t>
            </a:r>
          </a:p>
        </p:txBody>
      </p:sp>
      <p:sp>
        <p:nvSpPr>
          <p:cNvPr id="10" name="Rounded Rectangle 9"/>
          <p:cNvSpPr/>
          <p:nvPr/>
        </p:nvSpPr>
        <p:spPr>
          <a:xfrm>
            <a:off x="212779" y="2213247"/>
            <a:ext cx="1549729" cy="1046481"/>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1" name="TextBox 10"/>
          <p:cNvSpPr txBox="1"/>
          <p:nvPr/>
        </p:nvSpPr>
        <p:spPr>
          <a:xfrm>
            <a:off x="173548" y="2274654"/>
            <a:ext cx="1618864" cy="954107"/>
          </a:xfrm>
          <a:prstGeom prst="rect">
            <a:avLst/>
          </a:prstGeom>
          <a:noFill/>
        </p:spPr>
        <p:txBody>
          <a:bodyPr wrap="square" rtlCol="0">
            <a:spAutoFit/>
          </a:bodyPr>
          <a:lstStyle/>
          <a:p>
            <a:pPr lvl="0" algn="ctr"/>
            <a:r>
              <a:rPr lang="en-GB" sz="1400" dirty="0">
                <a:solidFill>
                  <a:prstClr val="black"/>
                </a:solidFill>
                <a:latin typeface="Comic Sans MS" panose="030F0702030302020204" pitchFamily="66" charset="0"/>
              </a:rPr>
              <a:t>To compose simple tunes based on the pentatonic scale. </a:t>
            </a:r>
          </a:p>
        </p:txBody>
      </p:sp>
      <p:sp>
        <p:nvSpPr>
          <p:cNvPr id="12" name="Rounded Rectangle 11"/>
          <p:cNvSpPr/>
          <p:nvPr/>
        </p:nvSpPr>
        <p:spPr>
          <a:xfrm>
            <a:off x="226572" y="3377271"/>
            <a:ext cx="1550908" cy="792088"/>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3" name="TextBox 12"/>
          <p:cNvSpPr txBox="1"/>
          <p:nvPr/>
        </p:nvSpPr>
        <p:spPr>
          <a:xfrm>
            <a:off x="241504" y="3431984"/>
            <a:ext cx="1522184" cy="738664"/>
          </a:xfrm>
          <a:prstGeom prst="rect">
            <a:avLst/>
          </a:prstGeom>
          <a:noFill/>
        </p:spPr>
        <p:txBody>
          <a:bodyPr wrap="square" rtlCol="0">
            <a:spAutoFit/>
          </a:bodyPr>
          <a:lstStyle/>
          <a:p>
            <a:pPr algn="ctr"/>
            <a:r>
              <a:rPr lang="en-GB" sz="1400" dirty="0" smtClean="0">
                <a:latin typeface="Comic Sans MS" panose="030F0702030302020204" pitchFamily="66" charset="0"/>
              </a:rPr>
              <a:t>I </a:t>
            </a:r>
            <a:r>
              <a:rPr lang="en-GB" sz="1400" dirty="0">
                <a:latin typeface="Comic Sans MS" panose="030F0702030302020204" pitchFamily="66" charset="0"/>
              </a:rPr>
              <a:t>can compose three note patterns</a:t>
            </a:r>
          </a:p>
        </p:txBody>
      </p:sp>
      <p:sp>
        <p:nvSpPr>
          <p:cNvPr id="14" name="Rounded Rectangle 13"/>
          <p:cNvSpPr/>
          <p:nvPr/>
        </p:nvSpPr>
        <p:spPr>
          <a:xfrm>
            <a:off x="225325" y="4266383"/>
            <a:ext cx="1550908" cy="980819"/>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lvl="0" algn="ctr"/>
            <a:r>
              <a:rPr lang="en-GB" sz="1200" dirty="0">
                <a:solidFill>
                  <a:prstClr val="black"/>
                </a:solidFill>
                <a:latin typeface="Comic Sans MS" panose="030F0702030302020204" pitchFamily="66" charset="0"/>
              </a:rPr>
              <a:t>I can sing expressively in time to the beat and rhythm </a:t>
            </a:r>
          </a:p>
        </p:txBody>
      </p:sp>
      <p:sp>
        <p:nvSpPr>
          <p:cNvPr id="15" name="TextBox 14"/>
          <p:cNvSpPr txBox="1"/>
          <p:nvPr/>
        </p:nvSpPr>
        <p:spPr>
          <a:xfrm>
            <a:off x="225325" y="4293096"/>
            <a:ext cx="1538363" cy="307777"/>
          </a:xfrm>
          <a:prstGeom prst="rect">
            <a:avLst/>
          </a:prstGeom>
          <a:noFill/>
        </p:spPr>
        <p:txBody>
          <a:bodyPr wrap="square" rtlCol="0">
            <a:spAutoFit/>
          </a:bodyPr>
          <a:lstStyle/>
          <a:p>
            <a:endParaRPr lang="en-GB" sz="1400" dirty="0"/>
          </a:p>
        </p:txBody>
      </p:sp>
      <p:sp>
        <p:nvSpPr>
          <p:cNvPr id="16" name="Rounded Rectangle 15"/>
          <p:cNvSpPr/>
          <p:nvPr/>
        </p:nvSpPr>
        <p:spPr>
          <a:xfrm>
            <a:off x="2687170" y="1333094"/>
            <a:ext cx="3396998" cy="517291"/>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7" name="TextBox 16"/>
          <p:cNvSpPr txBox="1"/>
          <p:nvPr/>
        </p:nvSpPr>
        <p:spPr>
          <a:xfrm>
            <a:off x="2698646" y="1388720"/>
            <a:ext cx="3297256" cy="461665"/>
          </a:xfrm>
          <a:prstGeom prst="rect">
            <a:avLst/>
          </a:prstGeom>
          <a:noFill/>
        </p:spPr>
        <p:txBody>
          <a:bodyPr wrap="square" rtlCol="0">
            <a:spAutoFit/>
          </a:bodyPr>
          <a:lstStyle/>
          <a:p>
            <a:pPr algn="ctr"/>
            <a:r>
              <a:rPr lang="en-GB" sz="1200" dirty="0">
                <a:latin typeface="Comic Sans MS" panose="030F0702030302020204" pitchFamily="66" charset="0"/>
              </a:rPr>
              <a:t>I can perform simple melodic patterns on an instrument</a:t>
            </a:r>
          </a:p>
        </p:txBody>
      </p:sp>
      <p:sp>
        <p:nvSpPr>
          <p:cNvPr id="18" name="Rounded Rectangle 17"/>
          <p:cNvSpPr/>
          <p:nvPr/>
        </p:nvSpPr>
        <p:spPr>
          <a:xfrm>
            <a:off x="2659346" y="732929"/>
            <a:ext cx="3396716" cy="461665"/>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9" name="TextBox 18"/>
          <p:cNvSpPr txBox="1"/>
          <p:nvPr/>
        </p:nvSpPr>
        <p:spPr>
          <a:xfrm>
            <a:off x="2665465" y="732929"/>
            <a:ext cx="3392440" cy="461665"/>
          </a:xfrm>
          <a:prstGeom prst="rect">
            <a:avLst/>
          </a:prstGeom>
          <a:noFill/>
        </p:spPr>
        <p:txBody>
          <a:bodyPr wrap="square" rtlCol="0">
            <a:spAutoFit/>
          </a:bodyPr>
          <a:lstStyle/>
          <a:p>
            <a:pPr algn="ctr"/>
            <a:r>
              <a:rPr lang="en-GB" sz="1200" dirty="0">
                <a:latin typeface="Comic Sans MS" panose="030F0702030302020204" pitchFamily="66" charset="0"/>
              </a:rPr>
              <a:t>I can sing expressively combining dynamics, tempo and pitch</a:t>
            </a:r>
          </a:p>
        </p:txBody>
      </p:sp>
      <p:sp>
        <p:nvSpPr>
          <p:cNvPr id="20" name="Rounded Rectangle 19"/>
          <p:cNvSpPr/>
          <p:nvPr/>
        </p:nvSpPr>
        <p:spPr>
          <a:xfrm>
            <a:off x="2665465" y="1992206"/>
            <a:ext cx="3430199" cy="337510"/>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1" name="TextBox 20"/>
          <p:cNvSpPr txBox="1"/>
          <p:nvPr/>
        </p:nvSpPr>
        <p:spPr>
          <a:xfrm>
            <a:off x="2718746" y="1994084"/>
            <a:ext cx="3358191" cy="276999"/>
          </a:xfrm>
          <a:prstGeom prst="rect">
            <a:avLst/>
          </a:prstGeom>
          <a:noFill/>
        </p:spPr>
        <p:txBody>
          <a:bodyPr wrap="square" rtlCol="0">
            <a:spAutoFit/>
          </a:bodyPr>
          <a:lstStyle/>
          <a:p>
            <a:pPr algn="ctr"/>
            <a:r>
              <a:rPr lang="en-GB" sz="1200" dirty="0">
                <a:latin typeface="Comic Sans MS" panose="030F0702030302020204" pitchFamily="66" charset="0"/>
              </a:rPr>
              <a:t>I can take </a:t>
            </a:r>
            <a:r>
              <a:rPr lang="en-GB" sz="1200" dirty="0" smtClean="0">
                <a:latin typeface="Comic Sans MS" panose="030F0702030302020204" pitchFamily="66" charset="0"/>
              </a:rPr>
              <a:t>part in two-part songs</a:t>
            </a:r>
            <a:endParaRPr lang="en-GB" sz="1200" dirty="0">
              <a:latin typeface="Comic Sans MS" panose="030F0702030302020204" pitchFamily="66" charset="0"/>
            </a:endParaRPr>
          </a:p>
        </p:txBody>
      </p:sp>
      <p:sp>
        <p:nvSpPr>
          <p:cNvPr id="22" name="Rounded Rectangle 21"/>
          <p:cNvSpPr/>
          <p:nvPr/>
        </p:nvSpPr>
        <p:spPr>
          <a:xfrm>
            <a:off x="2679142" y="2900840"/>
            <a:ext cx="3405026" cy="202160"/>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latin typeface="Comic Sans MS" panose="030F0702030302020204" pitchFamily="66" charset="0"/>
              </a:rPr>
              <a:t>I can perform from memory</a:t>
            </a:r>
          </a:p>
        </p:txBody>
      </p:sp>
      <p:sp>
        <p:nvSpPr>
          <p:cNvPr id="23" name="Rounded Rectangle 22"/>
          <p:cNvSpPr/>
          <p:nvPr/>
        </p:nvSpPr>
        <p:spPr>
          <a:xfrm>
            <a:off x="2713589" y="3623169"/>
            <a:ext cx="3396717" cy="281672"/>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4" name="TextBox 23"/>
          <p:cNvSpPr txBox="1"/>
          <p:nvPr/>
        </p:nvSpPr>
        <p:spPr>
          <a:xfrm>
            <a:off x="2665644" y="3634815"/>
            <a:ext cx="3432379" cy="276999"/>
          </a:xfrm>
          <a:prstGeom prst="rect">
            <a:avLst/>
          </a:prstGeom>
          <a:noFill/>
        </p:spPr>
        <p:txBody>
          <a:bodyPr wrap="square" rtlCol="0">
            <a:spAutoFit/>
          </a:bodyPr>
          <a:lstStyle/>
          <a:p>
            <a:pPr algn="ctr"/>
            <a:r>
              <a:rPr lang="en-GB" sz="1200" dirty="0">
                <a:latin typeface="Comic Sans MS" panose="030F0702030302020204" pitchFamily="66" charset="0"/>
              </a:rPr>
              <a:t>I can compose repeated patterns (ostinato)</a:t>
            </a:r>
          </a:p>
        </p:txBody>
      </p:sp>
      <p:sp>
        <p:nvSpPr>
          <p:cNvPr id="25" name="Rounded Rectangle 24"/>
          <p:cNvSpPr/>
          <p:nvPr/>
        </p:nvSpPr>
        <p:spPr>
          <a:xfrm>
            <a:off x="6847585" y="2326870"/>
            <a:ext cx="1550908" cy="562267"/>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6" name="TextBox 25"/>
          <p:cNvSpPr txBox="1"/>
          <p:nvPr/>
        </p:nvSpPr>
        <p:spPr>
          <a:xfrm>
            <a:off x="6818610" y="2329716"/>
            <a:ext cx="1550908" cy="523220"/>
          </a:xfrm>
          <a:prstGeom prst="rect">
            <a:avLst/>
          </a:prstGeom>
          <a:noFill/>
        </p:spPr>
        <p:txBody>
          <a:bodyPr wrap="square" rtlCol="0">
            <a:spAutoFit/>
          </a:bodyPr>
          <a:lstStyle/>
          <a:p>
            <a:pPr algn="ctr"/>
            <a:r>
              <a:rPr lang="en-GB" sz="1400" dirty="0">
                <a:latin typeface="Comic Sans MS" panose="030F0702030302020204" pitchFamily="66" charset="0"/>
              </a:rPr>
              <a:t>To hold a part in a round. </a:t>
            </a:r>
            <a:endParaRPr lang="en-GB" sz="1400" dirty="0"/>
          </a:p>
        </p:txBody>
      </p:sp>
      <p:cxnSp>
        <p:nvCxnSpPr>
          <p:cNvPr id="27" name="Straight Arrow Connector 26"/>
          <p:cNvCxnSpPr>
            <a:endCxn id="36" idx="1"/>
          </p:cNvCxnSpPr>
          <p:nvPr/>
        </p:nvCxnSpPr>
        <p:spPr>
          <a:xfrm flipV="1">
            <a:off x="1762508" y="2618477"/>
            <a:ext cx="931681" cy="13323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4" idx="1"/>
          </p:cNvCxnSpPr>
          <p:nvPr/>
        </p:nvCxnSpPr>
        <p:spPr>
          <a:xfrm>
            <a:off x="1792412" y="3713657"/>
            <a:ext cx="873232" cy="5965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1749736" y="963761"/>
            <a:ext cx="806039" cy="359185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0" idx="3"/>
          </p:cNvCxnSpPr>
          <p:nvPr/>
        </p:nvCxnSpPr>
        <p:spPr>
          <a:xfrm>
            <a:off x="6095664" y="2160961"/>
            <a:ext cx="647561" cy="1043342"/>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36" idx="3"/>
          </p:cNvCxnSpPr>
          <p:nvPr/>
        </p:nvCxnSpPr>
        <p:spPr>
          <a:xfrm flipH="1">
            <a:off x="6091188" y="1793829"/>
            <a:ext cx="705553" cy="82464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762508" y="1657830"/>
            <a:ext cx="889281" cy="755209"/>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559993" y="4756792"/>
            <a:ext cx="2477942" cy="1785104"/>
          </a:xfrm>
          <a:prstGeom prst="rect">
            <a:avLst/>
          </a:prstGeom>
          <a:noFill/>
          <a:ln>
            <a:solidFill>
              <a:schemeClr val="tx1"/>
            </a:solidFill>
          </a:ln>
        </p:spPr>
        <p:txBody>
          <a:bodyPr wrap="square" rtlCol="0">
            <a:spAutoFit/>
          </a:bodyPr>
          <a:lstStyle/>
          <a:p>
            <a:r>
              <a:rPr lang="en-GB" sz="1000" dirty="0" smtClean="0"/>
              <a:t>Additional Information: </a:t>
            </a:r>
          </a:p>
          <a:p>
            <a:endParaRPr lang="en-GB" sz="1000" dirty="0" smtClean="0"/>
          </a:p>
          <a:p>
            <a:r>
              <a:rPr lang="en-GB" sz="1000" dirty="0" smtClean="0"/>
              <a:t>Each year the pupils have the opportunity to </a:t>
            </a:r>
          </a:p>
          <a:p>
            <a:r>
              <a:rPr lang="en-GB" sz="1000" dirty="0" smtClean="0"/>
              <a:t>perform songs and play music  at the Harvest Festival, Coffee Mornings, Christmas Carol Concert, Y3/4 Play. Y5/6 Play, Spring Concert and the Summer Concert with Lincoln Concert Orchestra. </a:t>
            </a:r>
          </a:p>
          <a:p>
            <a:r>
              <a:rPr lang="en-GB" sz="1000" dirty="0" smtClean="0"/>
              <a:t>We also offer Choir, Recorder Club, Ocarina Group  and </a:t>
            </a:r>
            <a:r>
              <a:rPr lang="en-GB" sz="1000" dirty="0" err="1" smtClean="0"/>
              <a:t>Handbell</a:t>
            </a:r>
            <a:r>
              <a:rPr lang="en-GB" sz="1000" dirty="0" smtClean="0"/>
              <a:t> Club for enthusiastic musicians.</a:t>
            </a:r>
          </a:p>
        </p:txBody>
      </p:sp>
      <p:sp>
        <p:nvSpPr>
          <p:cNvPr id="34" name="Rounded Rectangle 33"/>
          <p:cNvSpPr/>
          <p:nvPr/>
        </p:nvSpPr>
        <p:spPr>
          <a:xfrm>
            <a:off x="6861696" y="1588019"/>
            <a:ext cx="1493460" cy="623694"/>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400" dirty="0">
              <a:latin typeface="Comic Sans MS" panose="030F0702030302020204" pitchFamily="66" charset="0"/>
            </a:endParaRPr>
          </a:p>
          <a:p>
            <a:pPr algn="ctr"/>
            <a:r>
              <a:rPr lang="en-GB" sz="1400" dirty="0" smtClean="0">
                <a:latin typeface="Comic Sans MS" panose="030F0702030302020204" pitchFamily="66" charset="0"/>
              </a:rPr>
              <a:t>I </a:t>
            </a:r>
            <a:r>
              <a:rPr lang="en-GB" sz="1400" dirty="0">
                <a:latin typeface="Comic Sans MS" panose="030F0702030302020204" pitchFamily="66" charset="0"/>
              </a:rPr>
              <a:t>can compose a soundscape</a:t>
            </a:r>
          </a:p>
          <a:p>
            <a:pPr algn="ctr"/>
            <a:endParaRPr lang="en-GB" dirty="0"/>
          </a:p>
        </p:txBody>
      </p:sp>
      <p:sp>
        <p:nvSpPr>
          <p:cNvPr id="35" name="Rounded Rectangle 34"/>
          <p:cNvSpPr/>
          <p:nvPr/>
        </p:nvSpPr>
        <p:spPr>
          <a:xfrm>
            <a:off x="6796741" y="3062442"/>
            <a:ext cx="1594645" cy="854205"/>
          </a:xfrm>
          <a:prstGeom prst="roundRect">
            <a:avLst/>
          </a:prstGeom>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400" dirty="0" smtClean="0">
              <a:latin typeface="Comic Sans MS" panose="030F0702030302020204" pitchFamily="66" charset="0"/>
            </a:endParaRPr>
          </a:p>
          <a:p>
            <a:pPr algn="ctr"/>
            <a:r>
              <a:rPr lang="en-GB" sz="1400" dirty="0" smtClean="0">
                <a:latin typeface="Comic Sans MS" panose="030F0702030302020204" pitchFamily="66" charset="0"/>
              </a:rPr>
              <a:t>I </a:t>
            </a:r>
            <a:r>
              <a:rPr lang="en-GB" sz="1400" dirty="0">
                <a:latin typeface="Comic Sans MS" panose="030F0702030302020204" pitchFamily="66" charset="0"/>
              </a:rPr>
              <a:t>can take part in harmonies and descants</a:t>
            </a:r>
          </a:p>
          <a:p>
            <a:pPr algn="ctr"/>
            <a:endParaRPr lang="en-GB" dirty="0"/>
          </a:p>
        </p:txBody>
      </p:sp>
      <p:sp>
        <p:nvSpPr>
          <p:cNvPr id="36" name="Rounded Rectangle 35"/>
          <p:cNvSpPr/>
          <p:nvPr/>
        </p:nvSpPr>
        <p:spPr>
          <a:xfrm>
            <a:off x="2694189" y="2413039"/>
            <a:ext cx="3396999" cy="410875"/>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lvl="0" algn="ctr"/>
            <a:r>
              <a:rPr lang="en-GB" sz="1200" dirty="0">
                <a:solidFill>
                  <a:prstClr val="black"/>
                </a:solidFill>
                <a:latin typeface="Comic Sans MS" panose="030F0702030302020204" pitchFamily="66" charset="0"/>
              </a:rPr>
              <a:t>I can compose melodic and rhythmic phrases </a:t>
            </a:r>
          </a:p>
        </p:txBody>
      </p:sp>
      <p:sp>
        <p:nvSpPr>
          <p:cNvPr id="37" name="Rounded Rectangle 36"/>
          <p:cNvSpPr/>
          <p:nvPr/>
        </p:nvSpPr>
        <p:spPr>
          <a:xfrm>
            <a:off x="2679142" y="4021227"/>
            <a:ext cx="3396999" cy="343282"/>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lvl="0" algn="ctr"/>
            <a:r>
              <a:rPr lang="en-GB" sz="1200" dirty="0">
                <a:solidFill>
                  <a:prstClr val="black"/>
                </a:solidFill>
                <a:latin typeface="Comic Sans MS" panose="030F0702030302020204" pitchFamily="66" charset="0"/>
              </a:rPr>
              <a:t>I can reflect on, and improve my own work</a:t>
            </a:r>
          </a:p>
        </p:txBody>
      </p:sp>
      <p:sp>
        <p:nvSpPr>
          <p:cNvPr id="38" name="Rounded Rectangle 37"/>
          <p:cNvSpPr/>
          <p:nvPr/>
        </p:nvSpPr>
        <p:spPr>
          <a:xfrm>
            <a:off x="2665466" y="4428207"/>
            <a:ext cx="3443876" cy="463908"/>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lvl="0" algn="ctr"/>
            <a:r>
              <a:rPr lang="en-GB" sz="1000" dirty="0">
                <a:solidFill>
                  <a:prstClr val="black"/>
                </a:solidFill>
                <a:latin typeface="Comic Sans MS" panose="030F0702030302020204" pitchFamily="66" charset="0"/>
              </a:rPr>
              <a:t>I can reflect on my composition’s dynamics, tempo and timbre</a:t>
            </a:r>
          </a:p>
        </p:txBody>
      </p:sp>
      <p:sp>
        <p:nvSpPr>
          <p:cNvPr id="39" name="Rounded Rectangle 38"/>
          <p:cNvSpPr/>
          <p:nvPr/>
        </p:nvSpPr>
        <p:spPr>
          <a:xfrm>
            <a:off x="2655478" y="4972979"/>
            <a:ext cx="3453863" cy="400237"/>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lvl="0" algn="ctr"/>
            <a:r>
              <a:rPr lang="en-GB" sz="1000" dirty="0">
                <a:solidFill>
                  <a:prstClr val="black"/>
                </a:solidFill>
                <a:latin typeface="Comic Sans MS" panose="030F0702030302020204" pitchFamily="66" charset="0"/>
              </a:rPr>
              <a:t>I can compare pieces, thinking about pitch, mood, rhythm, timbre, dynamics and tempo</a:t>
            </a:r>
          </a:p>
        </p:txBody>
      </p:sp>
      <p:sp>
        <p:nvSpPr>
          <p:cNvPr id="40" name="Rounded Rectangle 39"/>
          <p:cNvSpPr/>
          <p:nvPr/>
        </p:nvSpPr>
        <p:spPr>
          <a:xfrm>
            <a:off x="2685346" y="5461592"/>
            <a:ext cx="3370716" cy="472192"/>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lvl="0" algn="ctr"/>
            <a:r>
              <a:rPr lang="en-GB" sz="1000" dirty="0">
                <a:solidFill>
                  <a:prstClr val="black"/>
                </a:solidFill>
                <a:latin typeface="Comic Sans MS" panose="030F0702030302020204" pitchFamily="66" charset="0"/>
              </a:rPr>
              <a:t>I can evaluate others’ work, thinking about pitch, mood, rhythm, timbre, dynamics and tempo</a:t>
            </a:r>
          </a:p>
        </p:txBody>
      </p:sp>
      <p:sp>
        <p:nvSpPr>
          <p:cNvPr id="41" name="Rounded Rectangle 40"/>
          <p:cNvSpPr/>
          <p:nvPr/>
        </p:nvSpPr>
        <p:spPr>
          <a:xfrm>
            <a:off x="2692997" y="6012010"/>
            <a:ext cx="3384590" cy="291201"/>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lvl="0" algn="ctr"/>
            <a:r>
              <a:rPr lang="en-GB" sz="1000" dirty="0">
                <a:solidFill>
                  <a:prstClr val="black"/>
                </a:solidFill>
                <a:latin typeface="Comic Sans MS" panose="030F0702030302020204" pitchFamily="66" charset="0"/>
              </a:rPr>
              <a:t>I am starting to interpret musical notation</a:t>
            </a:r>
          </a:p>
        </p:txBody>
      </p:sp>
      <p:sp>
        <p:nvSpPr>
          <p:cNvPr id="42" name="Rounded Rectangle 41"/>
          <p:cNvSpPr/>
          <p:nvPr/>
        </p:nvSpPr>
        <p:spPr>
          <a:xfrm>
            <a:off x="2708497" y="6370587"/>
            <a:ext cx="3384590" cy="365880"/>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lvl="0" algn="ctr"/>
            <a:r>
              <a:rPr lang="en-GB" sz="1000" dirty="0">
                <a:solidFill>
                  <a:prstClr val="black"/>
                </a:solidFill>
                <a:latin typeface="Comic Sans MS" panose="030F0702030302020204" pitchFamily="66" charset="0"/>
              </a:rPr>
              <a:t>I can explain what I think a piece of music’s purpose could be</a:t>
            </a:r>
          </a:p>
        </p:txBody>
      </p:sp>
      <p:cxnSp>
        <p:nvCxnSpPr>
          <p:cNvPr id="43" name="Straight Arrow Connector 42"/>
          <p:cNvCxnSpPr>
            <a:stCxn id="16" idx="3"/>
          </p:cNvCxnSpPr>
          <p:nvPr/>
        </p:nvCxnSpPr>
        <p:spPr>
          <a:xfrm>
            <a:off x="6084168" y="1591740"/>
            <a:ext cx="716123" cy="90597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a:off x="2718746" y="3227116"/>
            <a:ext cx="3405026" cy="340671"/>
          </a:xfrm>
          <a:prstGeom prst="roundRect">
            <a:avLst/>
          </a:prstGeom>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200" dirty="0">
              <a:latin typeface="Comic Sans MS" panose="030F0702030302020204" pitchFamily="66" charset="0"/>
            </a:endParaRPr>
          </a:p>
        </p:txBody>
      </p:sp>
      <p:sp>
        <p:nvSpPr>
          <p:cNvPr id="45" name="Rectangle 44"/>
          <p:cNvSpPr/>
          <p:nvPr/>
        </p:nvSpPr>
        <p:spPr>
          <a:xfrm>
            <a:off x="3168343" y="3254160"/>
            <a:ext cx="2593980" cy="276999"/>
          </a:xfrm>
          <a:prstGeom prst="rect">
            <a:avLst/>
          </a:prstGeom>
        </p:spPr>
        <p:txBody>
          <a:bodyPr wrap="none">
            <a:spAutoFit/>
          </a:bodyPr>
          <a:lstStyle/>
          <a:p>
            <a:r>
              <a:rPr lang="en-GB" sz="1200" dirty="0">
                <a:latin typeface="Comic Sans MS" panose="030F0702030302020204" pitchFamily="66" charset="0"/>
              </a:rPr>
              <a:t>I can lead a group in performance</a:t>
            </a:r>
          </a:p>
        </p:txBody>
      </p:sp>
    </p:spTree>
    <p:extLst>
      <p:ext uri="{BB962C8B-B14F-4D97-AF65-F5344CB8AC3E}">
        <p14:creationId xmlns:p14="http://schemas.microsoft.com/office/powerpoint/2010/main" val="95818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branston junior academ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10" y="44452"/>
            <a:ext cx="9525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717"/>
          <a:stretch/>
        </p:blipFill>
        <p:spPr bwMode="auto">
          <a:xfrm>
            <a:off x="1082577" y="-37741"/>
            <a:ext cx="2290638" cy="90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373215" y="228264"/>
            <a:ext cx="2206898" cy="369332"/>
          </a:xfrm>
          <a:prstGeom prst="rect">
            <a:avLst/>
          </a:prstGeom>
          <a:noFill/>
        </p:spPr>
        <p:txBody>
          <a:bodyPr wrap="square" rtlCol="0">
            <a:spAutoFit/>
          </a:bodyPr>
          <a:lstStyle/>
          <a:p>
            <a:r>
              <a:rPr lang="en-GB" dirty="0" smtClean="0"/>
              <a:t>P.E Progression Map</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97770119"/>
              </p:ext>
            </p:extLst>
          </p:nvPr>
        </p:nvGraphicFramePr>
        <p:xfrm>
          <a:off x="6516215" y="94676"/>
          <a:ext cx="1137151" cy="1005840"/>
        </p:xfrm>
        <a:graphic>
          <a:graphicData uri="http://schemas.openxmlformats.org/drawingml/2006/table">
            <a:tbl>
              <a:tblPr firstRow="1" bandRow="1">
                <a:tableStyleId>{5940675A-B579-460E-94D1-54222C63F5DA}</a:tableStyleId>
              </a:tblPr>
              <a:tblGrid>
                <a:gridCol w="1137151"/>
              </a:tblGrid>
              <a:tr h="245285">
                <a:tc>
                  <a:txBody>
                    <a:bodyPr/>
                    <a:lstStyle/>
                    <a:p>
                      <a:pPr algn="ctr"/>
                      <a:r>
                        <a:rPr lang="en-GB" sz="1200" dirty="0" smtClean="0"/>
                        <a:t>Year 3/4 </a:t>
                      </a:r>
                      <a:endParaRPr lang="en-GB" sz="1200" dirty="0"/>
                    </a:p>
                  </a:txBody>
                  <a:tcPr>
                    <a:solidFill>
                      <a:srgbClr val="0070C0"/>
                    </a:solidFill>
                  </a:tcPr>
                </a:tc>
              </a:tr>
              <a:tr h="245285">
                <a:tc>
                  <a:txBody>
                    <a:bodyPr/>
                    <a:lstStyle/>
                    <a:p>
                      <a:pPr algn="ctr"/>
                      <a:r>
                        <a:rPr lang="en-GB" sz="1200" dirty="0" smtClean="0"/>
                        <a:t>Across all year groups</a:t>
                      </a:r>
                      <a:endParaRPr lang="en-GB" sz="1200" dirty="0"/>
                    </a:p>
                  </a:txBody>
                  <a:tcPr>
                    <a:solidFill>
                      <a:schemeClr val="bg1">
                        <a:lumMod val="75000"/>
                      </a:schemeClr>
                    </a:solidFill>
                  </a:tcPr>
                </a:tc>
              </a:tr>
              <a:tr h="245285">
                <a:tc>
                  <a:txBody>
                    <a:bodyPr/>
                    <a:lstStyle/>
                    <a:p>
                      <a:pPr algn="ctr"/>
                      <a:r>
                        <a:rPr lang="en-GB" sz="1200" dirty="0" smtClean="0"/>
                        <a:t>Year 5/6</a:t>
                      </a:r>
                      <a:endParaRPr lang="en-GB" sz="1200" dirty="0"/>
                    </a:p>
                  </a:txBody>
                  <a:tcPr>
                    <a:solidFill>
                      <a:srgbClr val="FFC000"/>
                    </a:solidFill>
                  </a:tcPr>
                </a:tc>
              </a:tr>
            </a:tbl>
          </a:graphicData>
        </a:graphic>
      </p:graphicFrame>
      <p:sp>
        <p:nvSpPr>
          <p:cNvPr id="8" name="Rounded Rectangle 7"/>
          <p:cNvSpPr/>
          <p:nvPr/>
        </p:nvSpPr>
        <p:spPr>
          <a:xfrm>
            <a:off x="330478" y="1999589"/>
            <a:ext cx="1550908" cy="792088"/>
          </a:xfrm>
          <a:prstGeom prst="roundRect">
            <a:avLst/>
          </a:prstGeom>
          <a:solidFill>
            <a:srgbClr val="FF0000"/>
          </a:solidFill>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handle a shot put safely</a:t>
            </a:r>
            <a:endParaRPr lang="en-GB" sz="1400" dirty="0"/>
          </a:p>
        </p:txBody>
      </p:sp>
      <p:sp>
        <p:nvSpPr>
          <p:cNvPr id="9" name="Rounded Rectangle 8"/>
          <p:cNvSpPr/>
          <p:nvPr/>
        </p:nvSpPr>
        <p:spPr>
          <a:xfrm>
            <a:off x="330478" y="3045106"/>
            <a:ext cx="1550908" cy="792088"/>
          </a:xfrm>
          <a:prstGeom prst="roundRect">
            <a:avLst/>
          </a:prstGeom>
          <a:solidFill>
            <a:srgbClr val="FF0000"/>
          </a:solidFill>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push throw </a:t>
            </a:r>
            <a:endParaRPr lang="en-GB" sz="1400" dirty="0"/>
          </a:p>
        </p:txBody>
      </p:sp>
      <p:sp>
        <p:nvSpPr>
          <p:cNvPr id="10" name="Rounded Rectangle 9"/>
          <p:cNvSpPr/>
          <p:nvPr/>
        </p:nvSpPr>
        <p:spPr>
          <a:xfrm>
            <a:off x="2597761" y="1999589"/>
            <a:ext cx="1550908" cy="885926"/>
          </a:xfrm>
          <a:prstGeom prst="roundRect">
            <a:avLst/>
          </a:prstGeom>
          <a:solidFill>
            <a:srgbClr val="FF0000"/>
          </a:solidFill>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change body shape to decrease air </a:t>
            </a:r>
            <a:r>
              <a:rPr lang="en-GB" sz="1400" dirty="0" err="1" smtClean="0"/>
              <a:t>resitance</a:t>
            </a:r>
            <a:r>
              <a:rPr lang="en-GB" sz="1400" dirty="0" smtClean="0"/>
              <a:t> </a:t>
            </a:r>
            <a:endParaRPr lang="en-GB" sz="1400" dirty="0"/>
          </a:p>
        </p:txBody>
      </p:sp>
      <p:sp>
        <p:nvSpPr>
          <p:cNvPr id="11" name="Rounded Rectangle 10"/>
          <p:cNvSpPr/>
          <p:nvPr/>
        </p:nvSpPr>
        <p:spPr>
          <a:xfrm>
            <a:off x="4983149" y="2326593"/>
            <a:ext cx="1554220" cy="773820"/>
          </a:xfrm>
          <a:prstGeom prst="roundRect">
            <a:avLst/>
          </a:prstGeom>
          <a:solidFill>
            <a:srgbClr val="FF0000"/>
          </a:solidFill>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run a mile</a:t>
            </a:r>
            <a:endParaRPr lang="en-GB" sz="1400" dirty="0"/>
          </a:p>
        </p:txBody>
      </p:sp>
      <p:graphicFrame>
        <p:nvGraphicFramePr>
          <p:cNvPr id="12" name="Table 11"/>
          <p:cNvGraphicFramePr>
            <a:graphicFrameLocks noGrp="1"/>
          </p:cNvGraphicFramePr>
          <p:nvPr>
            <p:extLst>
              <p:ext uri="{D42A27DB-BD31-4B8C-83A1-F6EECF244321}">
                <p14:modId xmlns:p14="http://schemas.microsoft.com/office/powerpoint/2010/main" val="2335378164"/>
              </p:ext>
            </p:extLst>
          </p:nvPr>
        </p:nvGraphicFramePr>
        <p:xfrm>
          <a:off x="7740352" y="184190"/>
          <a:ext cx="1137151" cy="274320"/>
        </p:xfrm>
        <a:graphic>
          <a:graphicData uri="http://schemas.openxmlformats.org/drawingml/2006/table">
            <a:tbl>
              <a:tblPr firstRow="1" bandRow="1">
                <a:tableStyleId>{5940675A-B579-460E-94D1-54222C63F5DA}</a:tableStyleId>
              </a:tblPr>
              <a:tblGrid>
                <a:gridCol w="1137151"/>
              </a:tblGrid>
              <a:tr h="245285">
                <a:tc>
                  <a:txBody>
                    <a:bodyPr/>
                    <a:lstStyle/>
                    <a:p>
                      <a:pPr algn="ctr"/>
                      <a:r>
                        <a:rPr lang="en-GB" sz="1200" dirty="0" smtClean="0"/>
                        <a:t>Athletics</a:t>
                      </a:r>
                      <a:endParaRPr lang="en-GB" sz="1200" dirty="0"/>
                    </a:p>
                  </a:txBody>
                  <a:tcPr>
                    <a:solidFill>
                      <a:srgbClr val="FF0000"/>
                    </a:solidFill>
                  </a:tcPr>
                </a:tc>
              </a:tr>
            </a:tbl>
          </a:graphicData>
        </a:graphic>
      </p:graphicFrame>
      <p:sp>
        <p:nvSpPr>
          <p:cNvPr id="13" name="Rounded Rectangle 12"/>
          <p:cNvSpPr/>
          <p:nvPr/>
        </p:nvSpPr>
        <p:spPr>
          <a:xfrm>
            <a:off x="2597761" y="3090073"/>
            <a:ext cx="1550908" cy="885926"/>
          </a:xfrm>
          <a:prstGeom prst="roundRect">
            <a:avLst/>
          </a:prstGeom>
          <a:solidFill>
            <a:srgbClr val="FF0000"/>
          </a:solidFill>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throw the javelin with a run up and without a run up</a:t>
            </a:r>
            <a:endParaRPr lang="en-GB" sz="1400" dirty="0"/>
          </a:p>
        </p:txBody>
      </p:sp>
      <p:sp>
        <p:nvSpPr>
          <p:cNvPr id="14" name="Rounded Rectangle 13"/>
          <p:cNvSpPr/>
          <p:nvPr/>
        </p:nvSpPr>
        <p:spPr>
          <a:xfrm>
            <a:off x="4958109" y="4365104"/>
            <a:ext cx="1554220" cy="1556369"/>
          </a:xfrm>
          <a:prstGeom prst="roundRect">
            <a:avLst/>
          </a:prstGeom>
          <a:solidFill>
            <a:srgbClr val="FF0000"/>
          </a:solidFill>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jump: One foot to the other. One foot to two feet. One foot to same foot to two feet </a:t>
            </a:r>
            <a:endParaRPr lang="en-GB" sz="1400" dirty="0"/>
          </a:p>
        </p:txBody>
      </p:sp>
      <p:sp>
        <p:nvSpPr>
          <p:cNvPr id="15" name="Rounded Rectangle 14"/>
          <p:cNvSpPr/>
          <p:nvPr/>
        </p:nvSpPr>
        <p:spPr>
          <a:xfrm>
            <a:off x="4958109" y="3356992"/>
            <a:ext cx="1554220" cy="773820"/>
          </a:xfrm>
          <a:prstGeom prst="roundRect">
            <a:avLst/>
          </a:prstGeom>
          <a:solidFill>
            <a:srgbClr val="FF0000"/>
          </a:solidFill>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use my toes an heel to spin and throw a discuss</a:t>
            </a:r>
            <a:endParaRPr lang="en-GB" sz="1400" dirty="0"/>
          </a:p>
        </p:txBody>
      </p:sp>
      <p:cxnSp>
        <p:nvCxnSpPr>
          <p:cNvPr id="16" name="Straight Arrow Connector 15"/>
          <p:cNvCxnSpPr/>
          <p:nvPr/>
        </p:nvCxnSpPr>
        <p:spPr>
          <a:xfrm>
            <a:off x="1881386" y="3441150"/>
            <a:ext cx="7163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4983149" y="1341906"/>
            <a:ext cx="1554220" cy="773820"/>
          </a:xfrm>
          <a:prstGeom prst="roundRect">
            <a:avLst/>
          </a:prstGeom>
          <a:solidFill>
            <a:srgbClr val="FF0000"/>
          </a:solidFill>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sprint 60m in under 9 seconds</a:t>
            </a:r>
            <a:endParaRPr lang="en-GB" sz="1400" dirty="0"/>
          </a:p>
        </p:txBody>
      </p:sp>
      <p:cxnSp>
        <p:nvCxnSpPr>
          <p:cNvPr id="18" name="Straight Arrow Connector 17"/>
          <p:cNvCxnSpPr>
            <a:stCxn id="10" idx="3"/>
          </p:cNvCxnSpPr>
          <p:nvPr/>
        </p:nvCxnSpPr>
        <p:spPr>
          <a:xfrm flipV="1">
            <a:off x="4148669" y="1844824"/>
            <a:ext cx="809440" cy="5977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967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branston junior academ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10" y="44452"/>
            <a:ext cx="9525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717"/>
          <a:stretch/>
        </p:blipFill>
        <p:spPr bwMode="auto">
          <a:xfrm>
            <a:off x="1082577" y="-37741"/>
            <a:ext cx="2290638" cy="90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373215" y="228264"/>
            <a:ext cx="2206898" cy="369332"/>
          </a:xfrm>
          <a:prstGeom prst="rect">
            <a:avLst/>
          </a:prstGeom>
          <a:noFill/>
        </p:spPr>
        <p:txBody>
          <a:bodyPr wrap="square" rtlCol="0">
            <a:spAutoFit/>
          </a:bodyPr>
          <a:lstStyle/>
          <a:p>
            <a:r>
              <a:rPr lang="en-GB" dirty="0" smtClean="0"/>
              <a:t>P.E Progression </a:t>
            </a:r>
            <a:r>
              <a:rPr lang="en-GB" smtClean="0"/>
              <a:t>Map </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97444168"/>
              </p:ext>
            </p:extLst>
          </p:nvPr>
        </p:nvGraphicFramePr>
        <p:xfrm>
          <a:off x="6516215" y="94676"/>
          <a:ext cx="1137151" cy="1005840"/>
        </p:xfrm>
        <a:graphic>
          <a:graphicData uri="http://schemas.openxmlformats.org/drawingml/2006/table">
            <a:tbl>
              <a:tblPr firstRow="1" bandRow="1">
                <a:tableStyleId>{5940675A-B579-460E-94D1-54222C63F5DA}</a:tableStyleId>
              </a:tblPr>
              <a:tblGrid>
                <a:gridCol w="1137151"/>
              </a:tblGrid>
              <a:tr h="245285">
                <a:tc>
                  <a:txBody>
                    <a:bodyPr/>
                    <a:lstStyle/>
                    <a:p>
                      <a:pPr algn="ctr"/>
                      <a:r>
                        <a:rPr lang="en-GB" sz="1200" dirty="0" smtClean="0"/>
                        <a:t>Year 3/4 </a:t>
                      </a:r>
                      <a:endParaRPr lang="en-GB" sz="1200" dirty="0"/>
                    </a:p>
                  </a:txBody>
                  <a:tcPr>
                    <a:solidFill>
                      <a:srgbClr val="0070C0"/>
                    </a:solidFill>
                  </a:tcPr>
                </a:tc>
              </a:tr>
              <a:tr h="245285">
                <a:tc>
                  <a:txBody>
                    <a:bodyPr/>
                    <a:lstStyle/>
                    <a:p>
                      <a:pPr algn="ctr"/>
                      <a:r>
                        <a:rPr lang="en-GB" sz="1200" dirty="0" smtClean="0"/>
                        <a:t>Across all year groups</a:t>
                      </a:r>
                      <a:endParaRPr lang="en-GB" sz="1200" dirty="0"/>
                    </a:p>
                  </a:txBody>
                  <a:tcPr>
                    <a:solidFill>
                      <a:schemeClr val="bg1">
                        <a:lumMod val="75000"/>
                      </a:schemeClr>
                    </a:solidFill>
                  </a:tcPr>
                </a:tc>
              </a:tr>
              <a:tr h="245285">
                <a:tc>
                  <a:txBody>
                    <a:bodyPr/>
                    <a:lstStyle/>
                    <a:p>
                      <a:pPr algn="ctr"/>
                      <a:r>
                        <a:rPr lang="en-GB" sz="1200" dirty="0" smtClean="0"/>
                        <a:t>Year 5/6</a:t>
                      </a:r>
                      <a:endParaRPr lang="en-GB" sz="1200" dirty="0"/>
                    </a:p>
                  </a:txBody>
                  <a:tcPr>
                    <a:solidFill>
                      <a:srgbClr val="FFC000"/>
                    </a:solidFill>
                  </a:tcPr>
                </a:tc>
              </a:tr>
            </a:tbl>
          </a:graphicData>
        </a:graphic>
      </p:graphicFrame>
      <p:sp>
        <p:nvSpPr>
          <p:cNvPr id="8" name="Rounded Rectangle 7"/>
          <p:cNvSpPr/>
          <p:nvPr/>
        </p:nvSpPr>
        <p:spPr>
          <a:xfrm>
            <a:off x="307123" y="1747963"/>
            <a:ext cx="1550908" cy="792088"/>
          </a:xfrm>
          <a:prstGeom prst="roundRect">
            <a:avLst/>
          </a:prstGeom>
          <a:solidFill>
            <a:srgbClr val="7030A0"/>
          </a:solidFill>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smtClean="0"/>
              <a:t>I can improvise</a:t>
            </a:r>
            <a:endParaRPr lang="en-GB" sz="1200" dirty="0"/>
          </a:p>
        </p:txBody>
      </p:sp>
      <p:graphicFrame>
        <p:nvGraphicFramePr>
          <p:cNvPr id="9" name="Table 8"/>
          <p:cNvGraphicFramePr>
            <a:graphicFrameLocks noGrp="1"/>
          </p:cNvGraphicFramePr>
          <p:nvPr>
            <p:extLst>
              <p:ext uri="{D42A27DB-BD31-4B8C-83A1-F6EECF244321}">
                <p14:modId xmlns:p14="http://schemas.microsoft.com/office/powerpoint/2010/main" val="1604127893"/>
              </p:ext>
            </p:extLst>
          </p:nvPr>
        </p:nvGraphicFramePr>
        <p:xfrm>
          <a:off x="7740352" y="184190"/>
          <a:ext cx="1296144" cy="548640"/>
        </p:xfrm>
        <a:graphic>
          <a:graphicData uri="http://schemas.openxmlformats.org/drawingml/2006/table">
            <a:tbl>
              <a:tblPr firstRow="1" bandRow="1">
                <a:tableStyleId>{5940675A-B579-460E-94D1-54222C63F5DA}</a:tableStyleId>
              </a:tblPr>
              <a:tblGrid>
                <a:gridCol w="1296144"/>
              </a:tblGrid>
              <a:tr h="245285">
                <a:tc>
                  <a:txBody>
                    <a:bodyPr/>
                    <a:lstStyle/>
                    <a:p>
                      <a:pPr algn="ctr"/>
                      <a:r>
                        <a:rPr lang="en-GB" sz="1200" dirty="0" smtClean="0"/>
                        <a:t>Dance</a:t>
                      </a:r>
                      <a:endParaRPr lang="en-GB" sz="1200" dirty="0"/>
                    </a:p>
                  </a:txBody>
                  <a:tcPr>
                    <a:solidFill>
                      <a:srgbClr val="7030A0"/>
                    </a:solidFill>
                  </a:tcPr>
                </a:tc>
              </a:tr>
              <a:tr h="245285">
                <a:tc>
                  <a:txBody>
                    <a:bodyPr/>
                    <a:lstStyle/>
                    <a:p>
                      <a:pPr algn="ctr"/>
                      <a:r>
                        <a:rPr lang="en-GB" sz="1200" dirty="0" smtClean="0"/>
                        <a:t>Gymnastics</a:t>
                      </a:r>
                      <a:endParaRPr lang="en-GB" sz="1200" dirty="0"/>
                    </a:p>
                  </a:txBody>
                  <a:tcPr>
                    <a:solidFill>
                      <a:srgbClr val="E456E7"/>
                    </a:solidFill>
                  </a:tcPr>
                </a:tc>
              </a:tr>
            </a:tbl>
          </a:graphicData>
        </a:graphic>
      </p:graphicFrame>
      <p:cxnSp>
        <p:nvCxnSpPr>
          <p:cNvPr id="10" name="Straight Arrow Connector 9"/>
          <p:cNvCxnSpPr>
            <a:endCxn id="15" idx="1"/>
          </p:cNvCxnSpPr>
          <p:nvPr/>
        </p:nvCxnSpPr>
        <p:spPr>
          <a:xfrm>
            <a:off x="1858031" y="2056600"/>
            <a:ext cx="845449" cy="419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4962644" y="1621813"/>
            <a:ext cx="1554220" cy="773820"/>
          </a:xfrm>
          <a:prstGeom prst="roundRect">
            <a:avLst/>
          </a:prstGeom>
          <a:solidFill>
            <a:srgbClr val="7030A0"/>
          </a:solidFill>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dirty="0" smtClean="0"/>
              <a:t>I can choreograph motifs using repetition, direction, level, speed and space</a:t>
            </a:r>
            <a:endParaRPr lang="en-GB" sz="1100" dirty="0"/>
          </a:p>
        </p:txBody>
      </p:sp>
      <p:cxnSp>
        <p:nvCxnSpPr>
          <p:cNvPr id="12" name="Straight Arrow Connector 11"/>
          <p:cNvCxnSpPr/>
          <p:nvPr/>
        </p:nvCxnSpPr>
        <p:spPr>
          <a:xfrm>
            <a:off x="4149625" y="2041166"/>
            <a:ext cx="8094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419328" y="4175515"/>
            <a:ext cx="1550908" cy="792088"/>
          </a:xfrm>
          <a:prstGeom prst="roundRect">
            <a:avLst/>
          </a:prstGeom>
          <a:solidFill>
            <a:srgbClr val="E456E7"/>
          </a:solidFill>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smtClean="0"/>
              <a:t>I can make shapes with my body.</a:t>
            </a:r>
            <a:endParaRPr lang="en-GB" sz="1200" dirty="0"/>
          </a:p>
        </p:txBody>
      </p:sp>
      <p:sp>
        <p:nvSpPr>
          <p:cNvPr id="14" name="Rounded Rectangle 13"/>
          <p:cNvSpPr/>
          <p:nvPr/>
        </p:nvSpPr>
        <p:spPr>
          <a:xfrm>
            <a:off x="429281" y="3212976"/>
            <a:ext cx="1550908" cy="792088"/>
          </a:xfrm>
          <a:prstGeom prst="roundRect">
            <a:avLst/>
          </a:prstGeom>
          <a:solidFill>
            <a:srgbClr val="E456E7"/>
          </a:solidFill>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smtClean="0"/>
              <a:t>I can balance on pads and points</a:t>
            </a:r>
            <a:endParaRPr lang="en-GB" sz="1200" dirty="0"/>
          </a:p>
        </p:txBody>
      </p:sp>
      <p:sp>
        <p:nvSpPr>
          <p:cNvPr id="15" name="Rounded Rectangle 14"/>
          <p:cNvSpPr/>
          <p:nvPr/>
        </p:nvSpPr>
        <p:spPr>
          <a:xfrm>
            <a:off x="2703480" y="1655601"/>
            <a:ext cx="1550908" cy="885926"/>
          </a:xfrm>
          <a:prstGeom prst="roundRect">
            <a:avLst/>
          </a:prstGeom>
          <a:solidFill>
            <a:srgbClr val="7030A0"/>
          </a:solidFill>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smtClean="0"/>
              <a:t>I can chose my own dance steps and movements and then develop them</a:t>
            </a:r>
            <a:endParaRPr lang="en-GB" sz="1200" dirty="0"/>
          </a:p>
        </p:txBody>
      </p:sp>
      <p:sp>
        <p:nvSpPr>
          <p:cNvPr id="16" name="Rounded Rectangle 15"/>
          <p:cNvSpPr/>
          <p:nvPr/>
        </p:nvSpPr>
        <p:spPr>
          <a:xfrm>
            <a:off x="2703480" y="3210245"/>
            <a:ext cx="1550908" cy="705679"/>
          </a:xfrm>
          <a:prstGeom prst="roundRect">
            <a:avLst/>
          </a:prstGeom>
          <a:solidFill>
            <a:srgbClr val="E456E7"/>
          </a:solidFill>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smtClean="0"/>
              <a:t>I can plan and perform a sequence of moves.  </a:t>
            </a:r>
            <a:endParaRPr lang="en-GB" sz="1200" dirty="0"/>
          </a:p>
        </p:txBody>
      </p:sp>
      <p:sp>
        <p:nvSpPr>
          <p:cNvPr id="17" name="Rounded Rectangle 16"/>
          <p:cNvSpPr/>
          <p:nvPr/>
        </p:nvSpPr>
        <p:spPr>
          <a:xfrm>
            <a:off x="4982809" y="3142104"/>
            <a:ext cx="1554220" cy="773820"/>
          </a:xfrm>
          <a:prstGeom prst="roundRect">
            <a:avLst/>
          </a:prstGeom>
          <a:solidFill>
            <a:srgbClr val="E456E7"/>
          </a:solidFill>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smtClean="0"/>
              <a:t>I </a:t>
            </a:r>
            <a:r>
              <a:rPr lang="en-GB" sz="1200" dirty="0"/>
              <a:t> </a:t>
            </a:r>
            <a:r>
              <a:rPr lang="en-GB" sz="1200" dirty="0" smtClean="0"/>
              <a:t>can make sequences that have changes of speed and level</a:t>
            </a:r>
            <a:endParaRPr lang="en-GB" sz="1200" dirty="0"/>
          </a:p>
        </p:txBody>
      </p:sp>
      <p:sp>
        <p:nvSpPr>
          <p:cNvPr id="18" name="Rounded Rectangle 17"/>
          <p:cNvSpPr/>
          <p:nvPr/>
        </p:nvSpPr>
        <p:spPr>
          <a:xfrm>
            <a:off x="2703480" y="4261924"/>
            <a:ext cx="1550908" cy="705679"/>
          </a:xfrm>
          <a:prstGeom prst="roundRect">
            <a:avLst/>
          </a:prstGeom>
          <a:solidFill>
            <a:srgbClr val="E456E7"/>
          </a:solidFill>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smtClean="0"/>
              <a:t>I can combine shapes and balances in my performance </a:t>
            </a:r>
            <a:endParaRPr lang="en-GB" sz="1200" dirty="0"/>
          </a:p>
        </p:txBody>
      </p:sp>
      <p:cxnSp>
        <p:nvCxnSpPr>
          <p:cNvPr id="19" name="Straight Arrow Connector 18"/>
          <p:cNvCxnSpPr/>
          <p:nvPr/>
        </p:nvCxnSpPr>
        <p:spPr>
          <a:xfrm>
            <a:off x="2010431" y="3789040"/>
            <a:ext cx="693049"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10431" y="4689140"/>
            <a:ext cx="69304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282734" y="3529014"/>
            <a:ext cx="69304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4982809" y="5229200"/>
            <a:ext cx="1554220" cy="773820"/>
          </a:xfrm>
          <a:prstGeom prst="roundRect">
            <a:avLst/>
          </a:prstGeom>
          <a:solidFill>
            <a:srgbClr val="E456E7"/>
          </a:solidFill>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smtClean="0"/>
              <a:t>I can use balances, shapes, levels and actions</a:t>
            </a:r>
            <a:endParaRPr lang="en-GB" sz="1200" dirty="0"/>
          </a:p>
        </p:txBody>
      </p:sp>
      <p:cxnSp>
        <p:nvCxnSpPr>
          <p:cNvPr id="23" name="Straight Arrow Connector 22"/>
          <p:cNvCxnSpPr>
            <a:endCxn id="24" idx="1"/>
          </p:cNvCxnSpPr>
          <p:nvPr/>
        </p:nvCxnSpPr>
        <p:spPr>
          <a:xfrm>
            <a:off x="4266016" y="3775615"/>
            <a:ext cx="789209" cy="8050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055225" y="4193783"/>
            <a:ext cx="1554220" cy="773820"/>
          </a:xfrm>
          <a:prstGeom prst="roundRect">
            <a:avLst/>
          </a:prstGeom>
          <a:solidFill>
            <a:srgbClr val="E456E7"/>
          </a:solidFill>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smtClean="0"/>
              <a:t>I can link my ideas and actions into well timed sequences</a:t>
            </a:r>
            <a:endParaRPr lang="en-GB" sz="1200" dirty="0"/>
          </a:p>
        </p:txBody>
      </p:sp>
      <p:cxnSp>
        <p:nvCxnSpPr>
          <p:cNvPr id="25" name="Straight Arrow Connector 24"/>
          <p:cNvCxnSpPr/>
          <p:nvPr/>
        </p:nvCxnSpPr>
        <p:spPr>
          <a:xfrm>
            <a:off x="4234653" y="4689140"/>
            <a:ext cx="724412" cy="8050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2289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branston junior academ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10" y="44452"/>
            <a:ext cx="952500" cy="8191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717"/>
          <a:stretch/>
        </p:blipFill>
        <p:spPr bwMode="auto">
          <a:xfrm>
            <a:off x="1082577" y="-37741"/>
            <a:ext cx="2290638" cy="90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373215" y="228264"/>
            <a:ext cx="2206898" cy="369332"/>
          </a:xfrm>
          <a:prstGeom prst="rect">
            <a:avLst/>
          </a:prstGeom>
          <a:noFill/>
        </p:spPr>
        <p:txBody>
          <a:bodyPr wrap="square" rtlCol="0">
            <a:spAutoFit/>
          </a:bodyPr>
          <a:lstStyle/>
          <a:p>
            <a:r>
              <a:rPr lang="en-GB" dirty="0" smtClean="0"/>
              <a:t>P.E Progression Map</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32897063"/>
              </p:ext>
            </p:extLst>
          </p:nvPr>
        </p:nvGraphicFramePr>
        <p:xfrm>
          <a:off x="6516215" y="94676"/>
          <a:ext cx="1137151" cy="1005840"/>
        </p:xfrm>
        <a:graphic>
          <a:graphicData uri="http://schemas.openxmlformats.org/drawingml/2006/table">
            <a:tbl>
              <a:tblPr firstRow="1" bandRow="1">
                <a:tableStyleId>{5940675A-B579-460E-94D1-54222C63F5DA}</a:tableStyleId>
              </a:tblPr>
              <a:tblGrid>
                <a:gridCol w="1137151"/>
              </a:tblGrid>
              <a:tr h="245285">
                <a:tc>
                  <a:txBody>
                    <a:bodyPr/>
                    <a:lstStyle/>
                    <a:p>
                      <a:pPr algn="ctr"/>
                      <a:r>
                        <a:rPr lang="en-GB" sz="1200" dirty="0" smtClean="0"/>
                        <a:t>Year 3/4 </a:t>
                      </a:r>
                      <a:endParaRPr lang="en-GB" sz="1200" dirty="0"/>
                    </a:p>
                  </a:txBody>
                  <a:tcPr>
                    <a:solidFill>
                      <a:srgbClr val="0070C0"/>
                    </a:solidFill>
                  </a:tcPr>
                </a:tc>
              </a:tr>
              <a:tr h="245285">
                <a:tc>
                  <a:txBody>
                    <a:bodyPr/>
                    <a:lstStyle/>
                    <a:p>
                      <a:pPr algn="ctr"/>
                      <a:r>
                        <a:rPr lang="en-GB" sz="1200" dirty="0" smtClean="0"/>
                        <a:t>Across all year groups</a:t>
                      </a:r>
                      <a:endParaRPr lang="en-GB" sz="1200" dirty="0"/>
                    </a:p>
                  </a:txBody>
                  <a:tcPr>
                    <a:solidFill>
                      <a:schemeClr val="bg1">
                        <a:lumMod val="75000"/>
                      </a:schemeClr>
                    </a:solidFill>
                  </a:tcPr>
                </a:tc>
              </a:tr>
              <a:tr h="245285">
                <a:tc>
                  <a:txBody>
                    <a:bodyPr/>
                    <a:lstStyle/>
                    <a:p>
                      <a:pPr algn="ctr"/>
                      <a:r>
                        <a:rPr lang="en-GB" sz="1200" dirty="0" smtClean="0"/>
                        <a:t>Year 5/6</a:t>
                      </a:r>
                      <a:endParaRPr lang="en-GB" sz="1200" dirty="0"/>
                    </a:p>
                  </a:txBody>
                  <a:tcPr>
                    <a:solidFill>
                      <a:srgbClr val="FFC000"/>
                    </a:solidFill>
                  </a:tcPr>
                </a:tc>
              </a:tr>
            </a:tbl>
          </a:graphicData>
        </a:graphic>
      </p:graphicFrame>
      <p:sp>
        <p:nvSpPr>
          <p:cNvPr id="8" name="Rounded Rectangle 7"/>
          <p:cNvSpPr/>
          <p:nvPr/>
        </p:nvSpPr>
        <p:spPr>
          <a:xfrm>
            <a:off x="271656" y="1007150"/>
            <a:ext cx="1550908" cy="792088"/>
          </a:xfrm>
          <a:prstGeom prst="roundRect">
            <a:avLst/>
          </a:prstGeom>
          <a:solidFill>
            <a:srgbClr val="0070C0"/>
          </a:solidFill>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dribble a football </a:t>
            </a:r>
            <a:endParaRPr lang="en-GB" sz="1400" dirty="0"/>
          </a:p>
        </p:txBody>
      </p:sp>
      <p:sp>
        <p:nvSpPr>
          <p:cNvPr id="9" name="Rounded Rectangle 8"/>
          <p:cNvSpPr/>
          <p:nvPr/>
        </p:nvSpPr>
        <p:spPr>
          <a:xfrm>
            <a:off x="271656" y="1988840"/>
            <a:ext cx="1550908" cy="792088"/>
          </a:xfrm>
          <a:prstGeom prst="roundRect">
            <a:avLst/>
          </a:prstGeom>
          <a:solidFill>
            <a:srgbClr val="0070C0"/>
          </a:solidFill>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pass whilst moving </a:t>
            </a:r>
            <a:endParaRPr lang="en-GB" sz="1400" dirty="0"/>
          </a:p>
        </p:txBody>
      </p:sp>
      <p:sp>
        <p:nvSpPr>
          <p:cNvPr id="10" name="Rounded Rectangle 9"/>
          <p:cNvSpPr/>
          <p:nvPr/>
        </p:nvSpPr>
        <p:spPr>
          <a:xfrm>
            <a:off x="2483768" y="1007150"/>
            <a:ext cx="1550908" cy="792088"/>
          </a:xfrm>
          <a:prstGeom prst="roundRect">
            <a:avLst/>
          </a:prstGeom>
          <a:solidFill>
            <a:srgbClr val="0070C0"/>
          </a:solidFill>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use dribbling in a team game</a:t>
            </a:r>
            <a:endParaRPr lang="en-GB" sz="1400" dirty="0"/>
          </a:p>
        </p:txBody>
      </p:sp>
      <p:sp>
        <p:nvSpPr>
          <p:cNvPr id="11" name="Rounded Rectangle 10"/>
          <p:cNvSpPr/>
          <p:nvPr/>
        </p:nvSpPr>
        <p:spPr>
          <a:xfrm>
            <a:off x="4803003" y="1044663"/>
            <a:ext cx="1554220" cy="773820"/>
          </a:xfrm>
          <a:prstGeom prst="roundRect">
            <a:avLst/>
          </a:prstGeom>
          <a:solidFill>
            <a:srgbClr val="0070C0"/>
          </a:solidFill>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give advice and coaching to other pupils</a:t>
            </a:r>
            <a:endParaRPr lang="en-GB" sz="1400" dirty="0"/>
          </a:p>
        </p:txBody>
      </p:sp>
      <p:cxnSp>
        <p:nvCxnSpPr>
          <p:cNvPr id="12" name="Straight Arrow Connector 11"/>
          <p:cNvCxnSpPr>
            <a:stCxn id="8" idx="3"/>
          </p:cNvCxnSpPr>
          <p:nvPr/>
        </p:nvCxnSpPr>
        <p:spPr>
          <a:xfrm>
            <a:off x="1822564" y="1403194"/>
            <a:ext cx="6612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1842130" y="1448780"/>
            <a:ext cx="641638" cy="8885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034676" y="1369538"/>
            <a:ext cx="7683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307123" y="3019501"/>
            <a:ext cx="1550908" cy="792088"/>
          </a:xfrm>
          <a:prstGeom prst="roundRect">
            <a:avLst/>
          </a:prstGeom>
          <a:solidFill>
            <a:srgbClr val="92D050"/>
          </a:solidFill>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catch a ball  </a:t>
            </a:r>
            <a:endParaRPr lang="en-GB" sz="1400" dirty="0"/>
          </a:p>
        </p:txBody>
      </p:sp>
      <p:sp>
        <p:nvSpPr>
          <p:cNvPr id="16" name="Rounded Rectangle 15"/>
          <p:cNvSpPr/>
          <p:nvPr/>
        </p:nvSpPr>
        <p:spPr>
          <a:xfrm>
            <a:off x="307123" y="3915143"/>
            <a:ext cx="1550908" cy="792088"/>
          </a:xfrm>
          <a:prstGeom prst="roundRect">
            <a:avLst/>
          </a:prstGeom>
          <a:solidFill>
            <a:srgbClr val="92D050"/>
          </a:solidFill>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tackle </a:t>
            </a:r>
            <a:br>
              <a:rPr lang="en-GB" sz="1400" dirty="0" smtClean="0"/>
            </a:br>
            <a:r>
              <a:rPr lang="en-GB" sz="1400" dirty="0" smtClean="0"/>
              <a:t>(tag rugby)</a:t>
            </a:r>
            <a:endParaRPr lang="en-GB" sz="1400" dirty="0"/>
          </a:p>
        </p:txBody>
      </p:sp>
      <p:sp>
        <p:nvSpPr>
          <p:cNvPr id="17" name="Rounded Rectangle 16"/>
          <p:cNvSpPr/>
          <p:nvPr/>
        </p:nvSpPr>
        <p:spPr>
          <a:xfrm>
            <a:off x="4668615" y="2417997"/>
            <a:ext cx="1554220" cy="773820"/>
          </a:xfrm>
          <a:prstGeom prst="roundRect">
            <a:avLst/>
          </a:prstGeom>
          <a:solidFill>
            <a:srgbClr val="92D050"/>
          </a:solidFill>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throw and catch a ball whist running</a:t>
            </a:r>
            <a:endParaRPr lang="en-GB" sz="1400" dirty="0"/>
          </a:p>
        </p:txBody>
      </p:sp>
      <p:sp>
        <p:nvSpPr>
          <p:cNvPr id="18" name="Rounded Rectangle 17"/>
          <p:cNvSpPr/>
          <p:nvPr/>
        </p:nvSpPr>
        <p:spPr>
          <a:xfrm>
            <a:off x="4660053" y="3375833"/>
            <a:ext cx="1554220" cy="773820"/>
          </a:xfrm>
          <a:prstGeom prst="roundRect">
            <a:avLst/>
          </a:prstGeom>
          <a:solidFill>
            <a:srgbClr val="92D050"/>
          </a:solidFill>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use passing in a team game </a:t>
            </a:r>
            <a:endParaRPr lang="en-GB" sz="1400" dirty="0"/>
          </a:p>
        </p:txBody>
      </p:sp>
      <p:cxnSp>
        <p:nvCxnSpPr>
          <p:cNvPr id="19" name="Straight Arrow Connector 18"/>
          <p:cNvCxnSpPr>
            <a:stCxn id="15" idx="3"/>
          </p:cNvCxnSpPr>
          <p:nvPr/>
        </p:nvCxnSpPr>
        <p:spPr>
          <a:xfrm>
            <a:off x="1858031" y="3415545"/>
            <a:ext cx="2837849" cy="3787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5" idx="3"/>
            <a:endCxn id="17" idx="1"/>
          </p:cNvCxnSpPr>
          <p:nvPr/>
        </p:nvCxnSpPr>
        <p:spPr>
          <a:xfrm flipV="1">
            <a:off x="1858031" y="2804907"/>
            <a:ext cx="2810584" cy="6106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6" idx="3"/>
          </p:cNvCxnSpPr>
          <p:nvPr/>
        </p:nvCxnSpPr>
        <p:spPr>
          <a:xfrm flipV="1">
            <a:off x="1858031" y="3762743"/>
            <a:ext cx="2826485" cy="5484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307123" y="5949280"/>
            <a:ext cx="1550908" cy="792088"/>
          </a:xfrm>
          <a:prstGeom prst="roundRect">
            <a:avLst/>
          </a:prstGeom>
          <a:solidFill>
            <a:schemeClr val="accent6">
              <a:lumMod val="60000"/>
              <a:lumOff val="40000"/>
            </a:schemeClr>
          </a:solidFill>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push a pass </a:t>
            </a:r>
            <a:endParaRPr lang="en-GB" sz="1400" dirty="0"/>
          </a:p>
        </p:txBody>
      </p:sp>
      <p:sp>
        <p:nvSpPr>
          <p:cNvPr id="23" name="Rounded Rectangle 22"/>
          <p:cNvSpPr/>
          <p:nvPr/>
        </p:nvSpPr>
        <p:spPr>
          <a:xfrm>
            <a:off x="291222" y="4941168"/>
            <a:ext cx="1550908" cy="792088"/>
          </a:xfrm>
          <a:prstGeom prst="roundRect">
            <a:avLst/>
          </a:prstGeom>
          <a:solidFill>
            <a:schemeClr val="accent6">
              <a:lumMod val="60000"/>
              <a:lumOff val="40000"/>
            </a:schemeClr>
          </a:solidFill>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hold a hockey stick correctly  </a:t>
            </a:r>
            <a:endParaRPr lang="en-GB" sz="1400" dirty="0"/>
          </a:p>
        </p:txBody>
      </p:sp>
      <p:sp>
        <p:nvSpPr>
          <p:cNvPr id="24" name="Rounded Rectangle 23"/>
          <p:cNvSpPr/>
          <p:nvPr/>
        </p:nvSpPr>
        <p:spPr>
          <a:xfrm>
            <a:off x="2849387" y="5560333"/>
            <a:ext cx="1550908" cy="792088"/>
          </a:xfrm>
          <a:prstGeom prst="roundRect">
            <a:avLst/>
          </a:prstGeom>
          <a:solidFill>
            <a:schemeClr val="accent6">
              <a:lumMod val="60000"/>
              <a:lumOff val="40000"/>
            </a:schemeClr>
          </a:solidFill>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open dribble</a:t>
            </a:r>
            <a:endParaRPr lang="en-GB" sz="1400" dirty="0"/>
          </a:p>
        </p:txBody>
      </p:sp>
      <p:sp>
        <p:nvSpPr>
          <p:cNvPr id="25" name="Rounded Rectangle 24"/>
          <p:cNvSpPr/>
          <p:nvPr/>
        </p:nvSpPr>
        <p:spPr>
          <a:xfrm>
            <a:off x="2865586" y="4627846"/>
            <a:ext cx="1550908" cy="792088"/>
          </a:xfrm>
          <a:prstGeom prst="roundRect">
            <a:avLst/>
          </a:prstGeom>
          <a:solidFill>
            <a:schemeClr val="accent6">
              <a:lumMod val="60000"/>
              <a:lumOff val="40000"/>
            </a:schemeClr>
          </a:solidFill>
          <a:ln w="5715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stop the ball with the whole stick</a:t>
            </a:r>
            <a:endParaRPr lang="en-GB" sz="1400" dirty="0"/>
          </a:p>
        </p:txBody>
      </p:sp>
      <p:sp>
        <p:nvSpPr>
          <p:cNvPr id="26" name="Rounded Rectangle 25"/>
          <p:cNvSpPr/>
          <p:nvPr/>
        </p:nvSpPr>
        <p:spPr>
          <a:xfrm>
            <a:off x="5235050" y="4554258"/>
            <a:ext cx="1554220" cy="773820"/>
          </a:xfrm>
          <a:prstGeom prst="roundRect">
            <a:avLst/>
          </a:prstGeom>
          <a:solidFill>
            <a:schemeClr val="accent6">
              <a:lumMod val="60000"/>
              <a:lumOff val="40000"/>
            </a:schemeClr>
          </a:solidFill>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I can Indian dribble</a:t>
            </a:r>
            <a:endParaRPr lang="en-GB" sz="1400" dirty="0"/>
          </a:p>
        </p:txBody>
      </p:sp>
      <p:cxnSp>
        <p:nvCxnSpPr>
          <p:cNvPr id="27" name="Straight Arrow Connector 26"/>
          <p:cNvCxnSpPr/>
          <p:nvPr/>
        </p:nvCxnSpPr>
        <p:spPr>
          <a:xfrm flipV="1">
            <a:off x="1822564" y="5023890"/>
            <a:ext cx="1026823" cy="294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4" idx="1"/>
          </p:cNvCxnSpPr>
          <p:nvPr/>
        </p:nvCxnSpPr>
        <p:spPr>
          <a:xfrm>
            <a:off x="1865768" y="5354951"/>
            <a:ext cx="983619" cy="6014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24" idx="1"/>
          </p:cNvCxnSpPr>
          <p:nvPr/>
        </p:nvCxnSpPr>
        <p:spPr>
          <a:xfrm flipV="1">
            <a:off x="1897294" y="5956377"/>
            <a:ext cx="952093" cy="3651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26" idx="1"/>
          </p:cNvCxnSpPr>
          <p:nvPr/>
        </p:nvCxnSpPr>
        <p:spPr>
          <a:xfrm flipV="1">
            <a:off x="4418839" y="4941168"/>
            <a:ext cx="816211"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1" name="Table 30"/>
          <p:cNvGraphicFramePr>
            <a:graphicFrameLocks noGrp="1"/>
          </p:cNvGraphicFramePr>
          <p:nvPr>
            <p:extLst>
              <p:ext uri="{D42A27DB-BD31-4B8C-83A1-F6EECF244321}">
                <p14:modId xmlns:p14="http://schemas.microsoft.com/office/powerpoint/2010/main" val="2252536230"/>
              </p:ext>
            </p:extLst>
          </p:nvPr>
        </p:nvGraphicFramePr>
        <p:xfrm>
          <a:off x="7740352" y="184190"/>
          <a:ext cx="1137151" cy="822960"/>
        </p:xfrm>
        <a:graphic>
          <a:graphicData uri="http://schemas.openxmlformats.org/drawingml/2006/table">
            <a:tbl>
              <a:tblPr firstRow="1" bandRow="1">
                <a:tableStyleId>{5940675A-B579-460E-94D1-54222C63F5DA}</a:tableStyleId>
              </a:tblPr>
              <a:tblGrid>
                <a:gridCol w="1137151"/>
              </a:tblGrid>
              <a:tr h="245285">
                <a:tc>
                  <a:txBody>
                    <a:bodyPr/>
                    <a:lstStyle/>
                    <a:p>
                      <a:pPr algn="ctr"/>
                      <a:r>
                        <a:rPr lang="en-GB" sz="1200" dirty="0" smtClean="0"/>
                        <a:t>Football</a:t>
                      </a:r>
                      <a:endParaRPr lang="en-GB" sz="1200" dirty="0"/>
                    </a:p>
                  </a:txBody>
                  <a:tcPr>
                    <a:solidFill>
                      <a:schemeClr val="accent5">
                        <a:lumMod val="75000"/>
                      </a:schemeClr>
                    </a:solidFill>
                  </a:tcPr>
                </a:tc>
              </a:tr>
              <a:tr h="245285">
                <a:tc>
                  <a:txBody>
                    <a:bodyPr/>
                    <a:lstStyle/>
                    <a:p>
                      <a:pPr algn="ctr"/>
                      <a:r>
                        <a:rPr lang="en-GB" sz="1200" dirty="0" smtClean="0"/>
                        <a:t>Rugby</a:t>
                      </a:r>
                      <a:endParaRPr lang="en-GB" sz="1200" dirty="0"/>
                    </a:p>
                  </a:txBody>
                  <a:tcPr>
                    <a:solidFill>
                      <a:srgbClr val="92D050"/>
                    </a:solidFill>
                  </a:tcPr>
                </a:tc>
              </a:tr>
              <a:tr h="245285">
                <a:tc>
                  <a:txBody>
                    <a:bodyPr/>
                    <a:lstStyle/>
                    <a:p>
                      <a:pPr algn="ctr"/>
                      <a:r>
                        <a:rPr lang="en-GB" sz="1200" dirty="0" smtClean="0"/>
                        <a:t>Hockey</a:t>
                      </a:r>
                      <a:endParaRPr lang="en-GB" sz="1200" dirty="0"/>
                    </a:p>
                  </a:txBody>
                  <a:tcPr>
                    <a:solidFill>
                      <a:schemeClr val="accent6">
                        <a:lumMod val="60000"/>
                        <a:lumOff val="40000"/>
                      </a:schemeClr>
                    </a:solidFill>
                  </a:tcPr>
                </a:tc>
              </a:tr>
            </a:tbl>
          </a:graphicData>
        </a:graphic>
      </p:graphicFrame>
    </p:spTree>
    <p:extLst>
      <p:ext uri="{BB962C8B-B14F-4D97-AF65-F5344CB8AC3E}">
        <p14:creationId xmlns:p14="http://schemas.microsoft.com/office/powerpoint/2010/main" val="1847516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2486</Words>
  <Application>Microsoft Office PowerPoint</Application>
  <PresentationFormat>On-screen Show (4:3)</PresentationFormat>
  <Paragraphs>254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ARK ICT Solutions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8</cp:revision>
  <cp:lastPrinted>2019-11-21T14:11:18Z</cp:lastPrinted>
  <dcterms:created xsi:type="dcterms:W3CDTF">2019-03-01T10:01:51Z</dcterms:created>
  <dcterms:modified xsi:type="dcterms:W3CDTF">2020-01-08T15:14:28Z</dcterms:modified>
</cp:coreProperties>
</file>