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7" r:id="rId6"/>
    <p:sldId id="259" r:id="rId7"/>
    <p:sldId id="258" r:id="rId8"/>
    <p:sldId id="260" r:id="rId9"/>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35" autoAdjust="0"/>
    <p:restoredTop sz="94660"/>
  </p:normalViewPr>
  <p:slideViewPr>
    <p:cSldViewPr snapToGrid="0">
      <p:cViewPr>
        <p:scale>
          <a:sx n="47" d="100"/>
          <a:sy n="47" d="100"/>
        </p:scale>
        <p:origin x="2292"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C5FD1D-7B18-4042-8C86-6E2EC358E096}" type="datetimeFigureOut">
              <a:rPr lang="en-GB" smtClean="0"/>
              <a:t>04/01/2024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ADF4EB-8C3E-4F41-96EA-CED176496C8F}" type="slidenum">
              <a:rPr lang="en-GB" smtClean="0"/>
              <a:t>‹#›</a:t>
            </a:fld>
            <a:endParaRPr lang="en-GB"/>
          </a:p>
        </p:txBody>
      </p:sp>
    </p:spTree>
    <p:extLst>
      <p:ext uri="{BB962C8B-B14F-4D97-AF65-F5344CB8AC3E}">
        <p14:creationId xmlns:p14="http://schemas.microsoft.com/office/powerpoint/2010/main" val="3683870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C5FD1D-7B18-4042-8C86-6E2EC358E096}" type="datetimeFigureOut">
              <a:rPr lang="en-GB" smtClean="0"/>
              <a:t>04/01/2024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ADF4EB-8C3E-4F41-96EA-CED176496C8F}" type="slidenum">
              <a:rPr lang="en-GB" smtClean="0"/>
              <a:t>‹#›</a:t>
            </a:fld>
            <a:endParaRPr lang="en-GB"/>
          </a:p>
        </p:txBody>
      </p:sp>
    </p:spTree>
    <p:extLst>
      <p:ext uri="{BB962C8B-B14F-4D97-AF65-F5344CB8AC3E}">
        <p14:creationId xmlns:p14="http://schemas.microsoft.com/office/powerpoint/2010/main" val="1380471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C5FD1D-7B18-4042-8C86-6E2EC358E096}" type="datetimeFigureOut">
              <a:rPr lang="en-GB" smtClean="0"/>
              <a:t>04/01/2024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ADF4EB-8C3E-4F41-96EA-CED176496C8F}" type="slidenum">
              <a:rPr lang="en-GB" smtClean="0"/>
              <a:t>‹#›</a:t>
            </a:fld>
            <a:endParaRPr lang="en-GB"/>
          </a:p>
        </p:txBody>
      </p:sp>
    </p:spTree>
    <p:extLst>
      <p:ext uri="{BB962C8B-B14F-4D97-AF65-F5344CB8AC3E}">
        <p14:creationId xmlns:p14="http://schemas.microsoft.com/office/powerpoint/2010/main" val="3665089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C5FD1D-7B18-4042-8C86-6E2EC358E096}" type="datetimeFigureOut">
              <a:rPr lang="en-GB" smtClean="0"/>
              <a:t>04/01/2024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ADF4EB-8C3E-4F41-96EA-CED176496C8F}" type="slidenum">
              <a:rPr lang="en-GB" smtClean="0"/>
              <a:t>‹#›</a:t>
            </a:fld>
            <a:endParaRPr lang="en-GB"/>
          </a:p>
        </p:txBody>
      </p:sp>
    </p:spTree>
    <p:extLst>
      <p:ext uri="{BB962C8B-B14F-4D97-AF65-F5344CB8AC3E}">
        <p14:creationId xmlns:p14="http://schemas.microsoft.com/office/powerpoint/2010/main" val="2068719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0C5FD1D-7B18-4042-8C86-6E2EC358E096}" type="datetimeFigureOut">
              <a:rPr lang="en-GB" smtClean="0"/>
              <a:t>04/01/2024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ADF4EB-8C3E-4F41-96EA-CED176496C8F}" type="slidenum">
              <a:rPr lang="en-GB" smtClean="0"/>
              <a:t>‹#›</a:t>
            </a:fld>
            <a:endParaRPr lang="en-GB"/>
          </a:p>
        </p:txBody>
      </p:sp>
    </p:spTree>
    <p:extLst>
      <p:ext uri="{BB962C8B-B14F-4D97-AF65-F5344CB8AC3E}">
        <p14:creationId xmlns:p14="http://schemas.microsoft.com/office/powerpoint/2010/main" val="2563436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C5FD1D-7B18-4042-8C86-6E2EC358E096}" type="datetimeFigureOut">
              <a:rPr lang="en-GB" smtClean="0"/>
              <a:t>04/01/2024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ADF4EB-8C3E-4F41-96EA-CED176496C8F}" type="slidenum">
              <a:rPr lang="en-GB" smtClean="0"/>
              <a:t>‹#›</a:t>
            </a:fld>
            <a:endParaRPr lang="en-GB"/>
          </a:p>
        </p:txBody>
      </p:sp>
    </p:spTree>
    <p:extLst>
      <p:ext uri="{BB962C8B-B14F-4D97-AF65-F5344CB8AC3E}">
        <p14:creationId xmlns:p14="http://schemas.microsoft.com/office/powerpoint/2010/main" val="187497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C5FD1D-7B18-4042-8C86-6E2EC358E096}" type="datetimeFigureOut">
              <a:rPr lang="en-GB" smtClean="0"/>
              <a:t>04/01/2024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0ADF4EB-8C3E-4F41-96EA-CED176496C8F}" type="slidenum">
              <a:rPr lang="en-GB" smtClean="0"/>
              <a:t>‹#›</a:t>
            </a:fld>
            <a:endParaRPr lang="en-GB"/>
          </a:p>
        </p:txBody>
      </p:sp>
    </p:spTree>
    <p:extLst>
      <p:ext uri="{BB962C8B-B14F-4D97-AF65-F5344CB8AC3E}">
        <p14:creationId xmlns:p14="http://schemas.microsoft.com/office/powerpoint/2010/main" val="70694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C5FD1D-7B18-4042-8C86-6E2EC358E096}" type="datetimeFigureOut">
              <a:rPr lang="en-GB" smtClean="0"/>
              <a:t>04/01/2024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0ADF4EB-8C3E-4F41-96EA-CED176496C8F}" type="slidenum">
              <a:rPr lang="en-GB" smtClean="0"/>
              <a:t>‹#›</a:t>
            </a:fld>
            <a:endParaRPr lang="en-GB"/>
          </a:p>
        </p:txBody>
      </p:sp>
    </p:spTree>
    <p:extLst>
      <p:ext uri="{BB962C8B-B14F-4D97-AF65-F5344CB8AC3E}">
        <p14:creationId xmlns:p14="http://schemas.microsoft.com/office/powerpoint/2010/main" val="1422815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C5FD1D-7B18-4042-8C86-6E2EC358E096}" type="datetimeFigureOut">
              <a:rPr lang="en-GB" smtClean="0"/>
              <a:t>04/01/2024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0ADF4EB-8C3E-4F41-96EA-CED176496C8F}" type="slidenum">
              <a:rPr lang="en-GB" smtClean="0"/>
              <a:t>‹#›</a:t>
            </a:fld>
            <a:endParaRPr lang="en-GB"/>
          </a:p>
        </p:txBody>
      </p:sp>
    </p:spTree>
    <p:extLst>
      <p:ext uri="{BB962C8B-B14F-4D97-AF65-F5344CB8AC3E}">
        <p14:creationId xmlns:p14="http://schemas.microsoft.com/office/powerpoint/2010/main" val="2941649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0C5FD1D-7B18-4042-8C86-6E2EC358E096}" type="datetimeFigureOut">
              <a:rPr lang="en-GB" smtClean="0"/>
              <a:t>04/01/2024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ADF4EB-8C3E-4F41-96EA-CED176496C8F}" type="slidenum">
              <a:rPr lang="en-GB" smtClean="0"/>
              <a:t>‹#›</a:t>
            </a:fld>
            <a:endParaRPr lang="en-GB"/>
          </a:p>
        </p:txBody>
      </p:sp>
    </p:spTree>
    <p:extLst>
      <p:ext uri="{BB962C8B-B14F-4D97-AF65-F5344CB8AC3E}">
        <p14:creationId xmlns:p14="http://schemas.microsoft.com/office/powerpoint/2010/main" val="2588076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0C5FD1D-7B18-4042-8C86-6E2EC358E096}" type="datetimeFigureOut">
              <a:rPr lang="en-GB" smtClean="0"/>
              <a:t>04/01/2024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ADF4EB-8C3E-4F41-96EA-CED176496C8F}" type="slidenum">
              <a:rPr lang="en-GB" smtClean="0"/>
              <a:t>‹#›</a:t>
            </a:fld>
            <a:endParaRPr lang="en-GB"/>
          </a:p>
        </p:txBody>
      </p:sp>
    </p:spTree>
    <p:extLst>
      <p:ext uri="{BB962C8B-B14F-4D97-AF65-F5344CB8AC3E}">
        <p14:creationId xmlns:p14="http://schemas.microsoft.com/office/powerpoint/2010/main" val="1164677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0C5FD1D-7B18-4042-8C86-6E2EC358E096}" type="datetimeFigureOut">
              <a:rPr lang="en-GB" smtClean="0"/>
              <a:t>04/01/2024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0ADF4EB-8C3E-4F41-96EA-CED176496C8F}" type="slidenum">
              <a:rPr lang="en-GB" smtClean="0"/>
              <a:t>‹#›</a:t>
            </a:fld>
            <a:endParaRPr lang="en-GB"/>
          </a:p>
        </p:txBody>
      </p:sp>
    </p:spTree>
    <p:extLst>
      <p:ext uri="{BB962C8B-B14F-4D97-AF65-F5344CB8AC3E}">
        <p14:creationId xmlns:p14="http://schemas.microsoft.com/office/powerpoint/2010/main" val="23837430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branstonjunioracademy.co.uk/mediaFolder/Curriculum/topic%20planning%20extinction.pptx" TargetMode="External"/><Relationship Id="rId13" Type="http://schemas.openxmlformats.org/officeDocument/2006/relationships/hyperlink" Target="https://www.branstonjunioracademy.co.uk/mediaFolder/Curriculum/topic%20planning%20rainforest.pptx" TargetMode="External"/><Relationship Id="rId3" Type="http://schemas.openxmlformats.org/officeDocument/2006/relationships/hyperlink" Target="https://www.branstonjunioracademy.co.uk/mediaFolder/Curriculum/topic%20planning%20under%20the%20sea.pptx" TargetMode="External"/><Relationship Id="rId7" Type="http://schemas.openxmlformats.org/officeDocument/2006/relationships/hyperlink" Target="https://www.branstonjunioracademy.co.uk/mediaFolder/Curriculum/topic%20planning%20chocolate.pptx" TargetMode="External"/><Relationship Id="rId12" Type="http://schemas.openxmlformats.org/officeDocument/2006/relationships/hyperlink" Target="https://www.branstonjunioracademy.co.uk/mediaFolder/Curriculum/topic%20planning%20inventors.pptx"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branstonjunioracademy.co.uk/mediaFolder/Curriculum/topic%20planning%20walk%20like%20an%20egyptian.pptx" TargetMode="External"/><Relationship Id="rId11" Type="http://schemas.openxmlformats.org/officeDocument/2006/relationships/hyperlink" Target="https://www.branstonjunioracademy.co.uk/mediaFolder/Curriculum/topic%20planning%20extreme%20earth.pptx" TargetMode="External"/><Relationship Id="rId5" Type="http://schemas.openxmlformats.org/officeDocument/2006/relationships/hyperlink" Target="https://www.branstonjunioracademy.co.uk/mediaFolder/Curriculum/topic%20planning%20branston%20at%20war.pptx" TargetMode="External"/><Relationship Id="rId15" Type="http://schemas.openxmlformats.org/officeDocument/2006/relationships/image" Target="../media/image2.png"/><Relationship Id="rId10" Type="http://schemas.openxmlformats.org/officeDocument/2006/relationships/hyperlink" Target="https://www.branstonjunioracademy.co.uk/mediaFolder/Curriculum/topic%20planning%20Eco%20Warriors.pptx" TargetMode="External"/><Relationship Id="rId4" Type="http://schemas.openxmlformats.org/officeDocument/2006/relationships/hyperlink" Target="https://www.branstonjunioracademy.co.uk/mediaFolder/Curriculum/topic%20planning%20to%20infinity%20and%20beyond.pptx" TargetMode="External"/><Relationship Id="rId9" Type="http://schemas.openxmlformats.org/officeDocument/2006/relationships/hyperlink" Target="https://www.branstonjunioracademy.co.uk/mediaFolder/Curriculum/topic%20planning%20british%20settlers.pptx" TargetMode="External"/><Relationship Id="rId14" Type="http://schemas.openxmlformats.org/officeDocument/2006/relationships/hyperlink" Target="https://www.branstonjunioracademy.co.uk/mediaFolder/Curriculum/topic%20planning%20the%20olympics.pptx"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6E0CE75-E708-4246-B201-666D2CA83575}"/>
              </a:ext>
            </a:extLst>
          </p:cNvPr>
          <p:cNvSpPr txBox="1"/>
          <p:nvPr/>
        </p:nvSpPr>
        <p:spPr>
          <a:xfrm>
            <a:off x="2249490" y="167382"/>
            <a:ext cx="4420658" cy="1077218"/>
          </a:xfrm>
          <a:prstGeom prst="rect">
            <a:avLst/>
          </a:prstGeom>
          <a:noFill/>
        </p:spPr>
        <p:txBody>
          <a:bodyPr wrap="square" rtlCol="0">
            <a:spAutoFit/>
          </a:bodyPr>
          <a:lstStyle/>
          <a:p>
            <a:pPr algn="ctr"/>
            <a:r>
              <a:rPr lang="en-GB" sz="3200" b="1" dirty="0"/>
              <a:t>Year 5/6 Curriculum: A Guide for Parents</a:t>
            </a:r>
          </a:p>
        </p:txBody>
      </p:sp>
      <p:pic>
        <p:nvPicPr>
          <p:cNvPr id="5" name="Picture 4">
            <a:extLst>
              <a:ext uri="{FF2B5EF4-FFF2-40B4-BE49-F238E27FC236}">
                <a16:creationId xmlns:a16="http://schemas.microsoft.com/office/drawing/2014/main" id="{FD46A505-9496-4871-AA7D-79964A56163D}"/>
              </a:ext>
            </a:extLst>
          </p:cNvPr>
          <p:cNvPicPr>
            <a:picLocks noChangeAspect="1"/>
          </p:cNvPicPr>
          <p:nvPr/>
        </p:nvPicPr>
        <p:blipFill>
          <a:blip r:embed="rId2"/>
          <a:stretch>
            <a:fillRect/>
          </a:stretch>
        </p:blipFill>
        <p:spPr>
          <a:xfrm>
            <a:off x="93133" y="169333"/>
            <a:ext cx="2305050" cy="1981200"/>
          </a:xfrm>
          <a:prstGeom prst="rect">
            <a:avLst/>
          </a:prstGeom>
        </p:spPr>
      </p:pic>
      <p:sp>
        <p:nvSpPr>
          <p:cNvPr id="6" name="TextBox 5">
            <a:extLst>
              <a:ext uri="{FF2B5EF4-FFF2-40B4-BE49-F238E27FC236}">
                <a16:creationId xmlns:a16="http://schemas.microsoft.com/office/drawing/2014/main" id="{1C087826-7380-44B7-AFEA-6C9E4CECA073}"/>
              </a:ext>
            </a:extLst>
          </p:cNvPr>
          <p:cNvSpPr txBox="1"/>
          <p:nvPr/>
        </p:nvSpPr>
        <p:spPr>
          <a:xfrm>
            <a:off x="2249490" y="1244600"/>
            <a:ext cx="4420658" cy="954107"/>
          </a:xfrm>
          <a:prstGeom prst="rect">
            <a:avLst/>
          </a:prstGeom>
          <a:noFill/>
        </p:spPr>
        <p:txBody>
          <a:bodyPr wrap="square" rtlCol="0">
            <a:spAutoFit/>
          </a:bodyPr>
          <a:lstStyle/>
          <a:p>
            <a:r>
              <a:rPr lang="en-GB" sz="1400" b="1" dirty="0"/>
              <a:t>This guide is designed to provide information for parents and carers about the end of year expectations and an overview of the National Curriculum alongside the school-based curriculum. </a:t>
            </a:r>
          </a:p>
        </p:txBody>
      </p:sp>
      <p:graphicFrame>
        <p:nvGraphicFramePr>
          <p:cNvPr id="7" name="Table 6">
            <a:extLst>
              <a:ext uri="{FF2B5EF4-FFF2-40B4-BE49-F238E27FC236}">
                <a16:creationId xmlns:a16="http://schemas.microsoft.com/office/drawing/2014/main" id="{43199440-7A51-4770-AC22-1A48BD3C0B37}"/>
              </a:ext>
            </a:extLst>
          </p:cNvPr>
          <p:cNvGraphicFramePr>
            <a:graphicFrameLocks noGrp="1"/>
          </p:cNvGraphicFramePr>
          <p:nvPr>
            <p:extLst>
              <p:ext uri="{D42A27DB-BD31-4B8C-83A1-F6EECF244321}">
                <p14:modId xmlns:p14="http://schemas.microsoft.com/office/powerpoint/2010/main" val="2547259968"/>
              </p:ext>
            </p:extLst>
          </p:nvPr>
        </p:nvGraphicFramePr>
        <p:xfrm>
          <a:off x="471488" y="3110948"/>
          <a:ext cx="5915024" cy="1447800"/>
        </p:xfrm>
        <a:graphic>
          <a:graphicData uri="http://schemas.openxmlformats.org/drawingml/2006/table">
            <a:tbl>
              <a:tblPr>
                <a:tableStyleId>{5940675A-B579-460E-94D1-54222C63F5DA}</a:tableStyleId>
              </a:tblPr>
              <a:tblGrid>
                <a:gridCol w="1478756">
                  <a:extLst>
                    <a:ext uri="{9D8B030D-6E8A-4147-A177-3AD203B41FA5}">
                      <a16:colId xmlns:a16="http://schemas.microsoft.com/office/drawing/2014/main" val="110023123"/>
                    </a:ext>
                  </a:extLst>
                </a:gridCol>
                <a:gridCol w="1478756">
                  <a:extLst>
                    <a:ext uri="{9D8B030D-6E8A-4147-A177-3AD203B41FA5}">
                      <a16:colId xmlns:a16="http://schemas.microsoft.com/office/drawing/2014/main" val="2976727525"/>
                    </a:ext>
                  </a:extLst>
                </a:gridCol>
                <a:gridCol w="1478756">
                  <a:extLst>
                    <a:ext uri="{9D8B030D-6E8A-4147-A177-3AD203B41FA5}">
                      <a16:colId xmlns:a16="http://schemas.microsoft.com/office/drawing/2014/main" val="3090477899"/>
                    </a:ext>
                  </a:extLst>
                </a:gridCol>
                <a:gridCol w="1478756">
                  <a:extLst>
                    <a:ext uri="{9D8B030D-6E8A-4147-A177-3AD203B41FA5}">
                      <a16:colId xmlns:a16="http://schemas.microsoft.com/office/drawing/2014/main" val="169132090"/>
                    </a:ext>
                  </a:extLst>
                </a:gridCol>
              </a:tblGrid>
              <a:tr h="0">
                <a:tc>
                  <a:txBody>
                    <a:bodyPr/>
                    <a:lstStyle/>
                    <a:p>
                      <a:pPr algn="ctr"/>
                      <a:r>
                        <a:rPr lang="en-GB" sz="1400" b="1" dirty="0"/>
                        <a:t>Year A</a:t>
                      </a:r>
                    </a:p>
                  </a:txBody>
                  <a:tcPr marL="47625" marR="47625" marT="47625" marB="47625" anchor="ctr"/>
                </a:tc>
                <a:tc>
                  <a:txBody>
                    <a:bodyPr/>
                    <a:lstStyle/>
                    <a:p>
                      <a:pPr algn="ctr"/>
                      <a:r>
                        <a:rPr lang="en-GB" sz="1400" b="1" dirty="0"/>
                        <a:t>Year B</a:t>
                      </a:r>
                    </a:p>
                  </a:txBody>
                  <a:tcPr marL="47625" marR="47625" marT="47625" marB="47625" anchor="ctr"/>
                </a:tc>
                <a:tc>
                  <a:txBody>
                    <a:bodyPr/>
                    <a:lstStyle/>
                    <a:p>
                      <a:pPr algn="ctr"/>
                      <a:r>
                        <a:rPr lang="en-GB" sz="1400" b="1" dirty="0"/>
                        <a:t>Year C</a:t>
                      </a:r>
                    </a:p>
                  </a:txBody>
                  <a:tcPr marL="47625" marR="47625" marT="47625" marB="47625" anchor="ctr"/>
                </a:tc>
                <a:tc>
                  <a:txBody>
                    <a:bodyPr/>
                    <a:lstStyle/>
                    <a:p>
                      <a:pPr algn="ctr"/>
                      <a:r>
                        <a:rPr lang="en-GB" sz="1400" b="1" dirty="0"/>
                        <a:t>Year D</a:t>
                      </a:r>
                    </a:p>
                  </a:txBody>
                  <a:tcPr marL="47625" marR="47625" marT="47625" marB="47625" anchor="ctr"/>
                </a:tc>
                <a:extLst>
                  <a:ext uri="{0D108BD9-81ED-4DB2-BD59-A6C34878D82A}">
                    <a16:rowId xmlns:a16="http://schemas.microsoft.com/office/drawing/2014/main" val="1272024727"/>
                  </a:ext>
                </a:extLst>
              </a:tr>
              <a:tr h="0">
                <a:tc>
                  <a:txBody>
                    <a:bodyPr/>
                    <a:lstStyle/>
                    <a:p>
                      <a:pPr algn="ctr"/>
                      <a:r>
                        <a:rPr lang="en-GB" sz="1400" dirty="0"/>
                        <a:t> </a:t>
                      </a:r>
                      <a:r>
                        <a:rPr lang="en-GB" sz="1400" u="none" strike="noStrike" dirty="0">
                          <a:effectLst/>
                          <a:hlinkClick r:id="rId3"/>
                        </a:rPr>
                        <a:t>Under the sea</a:t>
                      </a:r>
                      <a:endParaRPr lang="en-GB" sz="1400" dirty="0"/>
                    </a:p>
                  </a:txBody>
                  <a:tcPr marL="47625" marR="47625" marT="47625" marB="47625" anchor="ctr"/>
                </a:tc>
                <a:tc>
                  <a:txBody>
                    <a:bodyPr/>
                    <a:lstStyle/>
                    <a:p>
                      <a:pPr algn="ctr"/>
                      <a:r>
                        <a:rPr lang="en-GB" sz="1400" u="none" strike="noStrike">
                          <a:effectLst/>
                          <a:hlinkClick r:id="rId4"/>
                        </a:rPr>
                        <a:t>To infinity and beyond!</a:t>
                      </a:r>
                      <a:r>
                        <a:rPr lang="en-GB" sz="1400"/>
                        <a:t> </a:t>
                      </a:r>
                    </a:p>
                  </a:txBody>
                  <a:tcPr marL="47625" marR="47625" marT="47625" marB="47625" anchor="ctr"/>
                </a:tc>
                <a:tc>
                  <a:txBody>
                    <a:bodyPr/>
                    <a:lstStyle/>
                    <a:p>
                      <a:pPr algn="ctr"/>
                      <a:r>
                        <a:rPr lang="en-GB" sz="1400" u="none" strike="noStrike">
                          <a:effectLst/>
                          <a:hlinkClick r:id="rId5"/>
                        </a:rPr>
                        <a:t>Branston at War</a:t>
                      </a:r>
                      <a:r>
                        <a:rPr lang="en-GB" sz="1400"/>
                        <a:t> </a:t>
                      </a:r>
                    </a:p>
                  </a:txBody>
                  <a:tcPr marL="47625" marR="47625" marT="47625" marB="47625" anchor="ctr"/>
                </a:tc>
                <a:tc>
                  <a:txBody>
                    <a:bodyPr/>
                    <a:lstStyle/>
                    <a:p>
                      <a:pPr algn="ctr"/>
                      <a:r>
                        <a:rPr lang="en-GB" sz="1400" u="none" strike="noStrike" dirty="0">
                          <a:effectLst/>
                          <a:hlinkClick r:id="rId6"/>
                        </a:rPr>
                        <a:t>Walk like an Egyptian</a:t>
                      </a:r>
                      <a:r>
                        <a:rPr lang="en-GB" sz="1400" dirty="0"/>
                        <a:t> </a:t>
                      </a:r>
                    </a:p>
                  </a:txBody>
                  <a:tcPr marL="47625" marR="47625" marT="47625" marB="47625" anchor="ctr"/>
                </a:tc>
                <a:extLst>
                  <a:ext uri="{0D108BD9-81ED-4DB2-BD59-A6C34878D82A}">
                    <a16:rowId xmlns:a16="http://schemas.microsoft.com/office/drawing/2014/main" val="563718765"/>
                  </a:ext>
                </a:extLst>
              </a:tr>
              <a:tr h="0">
                <a:tc>
                  <a:txBody>
                    <a:bodyPr/>
                    <a:lstStyle/>
                    <a:p>
                      <a:pPr algn="ctr"/>
                      <a:r>
                        <a:rPr lang="en-GB" sz="1400" u="none" strike="noStrike">
                          <a:effectLst/>
                          <a:hlinkClick r:id="rId7"/>
                        </a:rPr>
                        <a:t> Chocolate</a:t>
                      </a:r>
                      <a:endParaRPr lang="en-GB" sz="1400"/>
                    </a:p>
                  </a:txBody>
                  <a:tcPr marL="47625" marR="47625" marT="47625" marB="47625" anchor="ctr"/>
                </a:tc>
                <a:tc>
                  <a:txBody>
                    <a:bodyPr/>
                    <a:lstStyle/>
                    <a:p>
                      <a:pPr algn="ctr"/>
                      <a:r>
                        <a:rPr lang="en-GB" sz="1400" u="none" strike="noStrike">
                          <a:effectLst/>
                          <a:hlinkClick r:id="rId8"/>
                        </a:rPr>
                        <a:t> Extinction!</a:t>
                      </a:r>
                      <a:endParaRPr lang="en-GB" sz="1400"/>
                    </a:p>
                  </a:txBody>
                  <a:tcPr marL="47625" marR="47625" marT="47625" marB="47625" anchor="ctr"/>
                </a:tc>
                <a:tc>
                  <a:txBody>
                    <a:bodyPr/>
                    <a:lstStyle/>
                    <a:p>
                      <a:pPr algn="ctr"/>
                      <a:r>
                        <a:rPr lang="en-GB" sz="1400" u="none" strike="noStrike">
                          <a:effectLst/>
                          <a:hlinkClick r:id="rId9"/>
                        </a:rPr>
                        <a:t> British Settlers</a:t>
                      </a:r>
                      <a:endParaRPr lang="en-GB" sz="1400"/>
                    </a:p>
                  </a:txBody>
                  <a:tcPr marL="47625" marR="47625" marT="47625" marB="47625" anchor="ctr"/>
                </a:tc>
                <a:tc>
                  <a:txBody>
                    <a:bodyPr/>
                    <a:lstStyle/>
                    <a:p>
                      <a:pPr algn="ctr"/>
                      <a:r>
                        <a:rPr lang="en-GB" sz="1400" u="none" strike="noStrike">
                          <a:effectLst/>
                          <a:hlinkClick r:id="rId10"/>
                        </a:rPr>
                        <a:t>Eco Warriors</a:t>
                      </a:r>
                      <a:endParaRPr lang="en-GB" sz="1400"/>
                    </a:p>
                  </a:txBody>
                  <a:tcPr marL="47625" marR="47625" marT="47625" marB="47625" anchor="ctr"/>
                </a:tc>
                <a:extLst>
                  <a:ext uri="{0D108BD9-81ED-4DB2-BD59-A6C34878D82A}">
                    <a16:rowId xmlns:a16="http://schemas.microsoft.com/office/drawing/2014/main" val="3039941256"/>
                  </a:ext>
                </a:extLst>
              </a:tr>
              <a:tr h="0">
                <a:tc>
                  <a:txBody>
                    <a:bodyPr/>
                    <a:lstStyle/>
                    <a:p>
                      <a:pPr algn="ctr"/>
                      <a:r>
                        <a:rPr lang="en-GB" sz="1400" u="none" strike="noStrike" dirty="0">
                          <a:effectLst/>
                          <a:hlinkClick r:id="rId11"/>
                        </a:rPr>
                        <a:t> Extreme Earth</a:t>
                      </a:r>
                      <a:endParaRPr lang="en-GB" sz="1400" dirty="0"/>
                    </a:p>
                  </a:txBody>
                  <a:tcPr marL="47625" marR="47625" marT="47625" marB="47625" anchor="ctr"/>
                </a:tc>
                <a:tc>
                  <a:txBody>
                    <a:bodyPr/>
                    <a:lstStyle/>
                    <a:p>
                      <a:pPr algn="ctr"/>
                      <a:r>
                        <a:rPr lang="en-GB" sz="1400" u="none" strike="noStrike">
                          <a:effectLst/>
                          <a:hlinkClick r:id="rId12"/>
                        </a:rPr>
                        <a:t> Inventors</a:t>
                      </a:r>
                      <a:endParaRPr lang="en-GB" sz="1400"/>
                    </a:p>
                  </a:txBody>
                  <a:tcPr marL="47625" marR="47625" marT="47625" marB="47625" anchor="ctr"/>
                </a:tc>
                <a:tc>
                  <a:txBody>
                    <a:bodyPr/>
                    <a:lstStyle/>
                    <a:p>
                      <a:pPr algn="ctr"/>
                      <a:r>
                        <a:rPr lang="en-GB" sz="1400"/>
                        <a:t> </a:t>
                      </a:r>
                      <a:r>
                        <a:rPr lang="en-GB" sz="1400" u="none" strike="noStrike">
                          <a:effectLst/>
                          <a:hlinkClick r:id="rId13"/>
                        </a:rPr>
                        <a:t>Rainforests</a:t>
                      </a:r>
                      <a:endParaRPr lang="en-GB" sz="1400"/>
                    </a:p>
                  </a:txBody>
                  <a:tcPr marL="47625" marR="47625" marT="47625" marB="47625" anchor="ctr"/>
                </a:tc>
                <a:tc>
                  <a:txBody>
                    <a:bodyPr/>
                    <a:lstStyle/>
                    <a:p>
                      <a:pPr algn="ctr"/>
                      <a:r>
                        <a:rPr lang="en-GB" sz="1400" dirty="0"/>
                        <a:t> </a:t>
                      </a:r>
                      <a:r>
                        <a:rPr lang="en-GB" sz="1400" u="none" strike="noStrike" dirty="0">
                          <a:effectLst/>
                          <a:hlinkClick r:id="rId14"/>
                        </a:rPr>
                        <a:t>The Olympics</a:t>
                      </a:r>
                      <a:endParaRPr lang="en-GB" sz="1400" dirty="0"/>
                    </a:p>
                  </a:txBody>
                  <a:tcPr marL="47625" marR="47625" marT="47625" marB="47625" anchor="ctr"/>
                </a:tc>
                <a:extLst>
                  <a:ext uri="{0D108BD9-81ED-4DB2-BD59-A6C34878D82A}">
                    <a16:rowId xmlns:a16="http://schemas.microsoft.com/office/drawing/2014/main" val="4138213276"/>
                  </a:ext>
                </a:extLst>
              </a:tr>
            </a:tbl>
          </a:graphicData>
        </a:graphic>
      </p:graphicFrame>
      <p:sp>
        <p:nvSpPr>
          <p:cNvPr id="8" name="Rectangle 1">
            <a:extLst>
              <a:ext uri="{FF2B5EF4-FFF2-40B4-BE49-F238E27FC236}">
                <a16:creationId xmlns:a16="http://schemas.microsoft.com/office/drawing/2014/main" id="{9C905710-F99D-4A89-920F-1440E8791BB1}"/>
              </a:ext>
            </a:extLst>
          </p:cNvPr>
          <p:cNvSpPr>
            <a:spLocks noChangeArrowheads="1"/>
          </p:cNvSpPr>
          <p:nvPr/>
        </p:nvSpPr>
        <p:spPr bwMode="auto">
          <a:xfrm>
            <a:off x="471488" y="2609084"/>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Box 8">
            <a:extLst>
              <a:ext uri="{FF2B5EF4-FFF2-40B4-BE49-F238E27FC236}">
                <a16:creationId xmlns:a16="http://schemas.microsoft.com/office/drawing/2014/main" id="{C89D8935-56AD-42B1-9924-C90378128CDB}"/>
              </a:ext>
            </a:extLst>
          </p:cNvPr>
          <p:cNvSpPr txBox="1"/>
          <p:nvPr/>
        </p:nvSpPr>
        <p:spPr>
          <a:xfrm>
            <a:off x="266701" y="2653966"/>
            <a:ext cx="6324598" cy="461665"/>
          </a:xfrm>
          <a:prstGeom prst="rect">
            <a:avLst/>
          </a:prstGeom>
          <a:noFill/>
        </p:spPr>
        <p:txBody>
          <a:bodyPr wrap="square" rtlCol="0">
            <a:spAutoFit/>
          </a:bodyPr>
          <a:lstStyle/>
          <a:p>
            <a:r>
              <a:rPr lang="en-GB" sz="1200" dirty="0"/>
              <a:t>At BJA we run a 4 year rolling programme of topics (shown below) Some children may start in year 3 in year C, but will cover all topics during their time at BJA.</a:t>
            </a:r>
          </a:p>
        </p:txBody>
      </p:sp>
      <p:sp>
        <p:nvSpPr>
          <p:cNvPr id="21" name="TextBox 20">
            <a:extLst>
              <a:ext uri="{FF2B5EF4-FFF2-40B4-BE49-F238E27FC236}">
                <a16:creationId xmlns:a16="http://schemas.microsoft.com/office/drawing/2014/main" id="{91B132BD-F4B1-4789-AECF-AB8EA570853A}"/>
              </a:ext>
            </a:extLst>
          </p:cNvPr>
          <p:cNvSpPr txBox="1"/>
          <p:nvPr/>
        </p:nvSpPr>
        <p:spPr>
          <a:xfrm>
            <a:off x="88901" y="2392794"/>
            <a:ext cx="5989108" cy="307777"/>
          </a:xfrm>
          <a:prstGeom prst="rect">
            <a:avLst/>
          </a:prstGeom>
          <a:noFill/>
        </p:spPr>
        <p:txBody>
          <a:bodyPr wrap="square" rtlCol="0">
            <a:spAutoFit/>
          </a:bodyPr>
          <a:lstStyle/>
          <a:p>
            <a:r>
              <a:rPr lang="en-GB" sz="1400" b="1" dirty="0"/>
              <a:t>Curriculum overview:</a:t>
            </a:r>
          </a:p>
        </p:txBody>
      </p:sp>
      <p:sp>
        <p:nvSpPr>
          <p:cNvPr id="29" name="TextBox 28">
            <a:extLst>
              <a:ext uri="{FF2B5EF4-FFF2-40B4-BE49-F238E27FC236}">
                <a16:creationId xmlns:a16="http://schemas.microsoft.com/office/drawing/2014/main" id="{344F063B-3FEC-47DF-B18E-73EE0BE1C530}"/>
              </a:ext>
            </a:extLst>
          </p:cNvPr>
          <p:cNvSpPr txBox="1"/>
          <p:nvPr/>
        </p:nvSpPr>
        <p:spPr>
          <a:xfrm>
            <a:off x="88901" y="4824033"/>
            <a:ext cx="6333068" cy="2246769"/>
          </a:xfrm>
          <a:prstGeom prst="rect">
            <a:avLst/>
          </a:prstGeom>
          <a:noFill/>
        </p:spPr>
        <p:txBody>
          <a:bodyPr wrap="square" rtlCol="0">
            <a:spAutoFit/>
          </a:bodyPr>
          <a:lstStyle/>
          <a:p>
            <a:r>
              <a:rPr lang="en-GB" sz="1400" b="1" dirty="0"/>
              <a:t>KS2 SATs:</a:t>
            </a:r>
          </a:p>
          <a:p>
            <a:r>
              <a:rPr lang="en-GB" sz="1400" dirty="0"/>
              <a:t>In year 6, all children (except in exceptional circumstances) will sit the KS2 SATs over four days in May. The structure of these tests are as follows: </a:t>
            </a:r>
          </a:p>
          <a:p>
            <a:endParaRPr lang="en-GB" sz="1400" dirty="0"/>
          </a:p>
          <a:p>
            <a:r>
              <a:rPr lang="en-GB" sz="1400" dirty="0"/>
              <a:t>SPaG (1x 45 minute test)+ (1x spelling test- consisting of 20 words) </a:t>
            </a:r>
          </a:p>
          <a:p>
            <a:r>
              <a:rPr lang="en-GB" sz="1400" dirty="0"/>
              <a:t>Maths (1 x 30 min arithmetic paper) (2x 40 minute reasoning papers) </a:t>
            </a:r>
          </a:p>
          <a:p>
            <a:r>
              <a:rPr lang="en-GB" sz="1400" dirty="0"/>
              <a:t>Reading (1 x 60 minute paper) </a:t>
            </a:r>
          </a:p>
          <a:p>
            <a:r>
              <a:rPr lang="en-GB" sz="1400" dirty="0"/>
              <a:t>   </a:t>
            </a:r>
          </a:p>
          <a:p>
            <a:r>
              <a:rPr lang="en-GB" sz="1400" dirty="0"/>
              <a:t>Children will also receive a teacher assessed level for their Writing. </a:t>
            </a:r>
          </a:p>
          <a:p>
            <a:endParaRPr lang="en-GB" sz="1400" dirty="0"/>
          </a:p>
        </p:txBody>
      </p:sp>
      <p:pic>
        <p:nvPicPr>
          <p:cNvPr id="31" name="Picture 30">
            <a:extLst>
              <a:ext uri="{FF2B5EF4-FFF2-40B4-BE49-F238E27FC236}">
                <a16:creationId xmlns:a16="http://schemas.microsoft.com/office/drawing/2014/main" id="{BFC00439-00F1-4B4B-90C8-A04910662927}"/>
              </a:ext>
            </a:extLst>
          </p:cNvPr>
          <p:cNvPicPr>
            <a:picLocks noChangeAspect="1"/>
          </p:cNvPicPr>
          <p:nvPr/>
        </p:nvPicPr>
        <p:blipFill>
          <a:blip r:embed="rId15"/>
          <a:stretch>
            <a:fillRect/>
          </a:stretch>
        </p:blipFill>
        <p:spPr>
          <a:xfrm>
            <a:off x="3027680" y="6866194"/>
            <a:ext cx="3642467" cy="2731850"/>
          </a:xfrm>
          <a:prstGeom prst="rect">
            <a:avLst/>
          </a:prstGeom>
        </p:spPr>
      </p:pic>
      <p:sp>
        <p:nvSpPr>
          <p:cNvPr id="32" name="Rectangle 31">
            <a:extLst>
              <a:ext uri="{FF2B5EF4-FFF2-40B4-BE49-F238E27FC236}">
                <a16:creationId xmlns:a16="http://schemas.microsoft.com/office/drawing/2014/main" id="{0BC60C76-9BB7-447C-9F43-64A6F20DE180}"/>
              </a:ext>
            </a:extLst>
          </p:cNvPr>
          <p:cNvSpPr/>
          <p:nvPr/>
        </p:nvSpPr>
        <p:spPr>
          <a:xfrm>
            <a:off x="88900" y="6976720"/>
            <a:ext cx="2938779" cy="2677656"/>
          </a:xfrm>
          <a:prstGeom prst="rect">
            <a:avLst/>
          </a:prstGeom>
        </p:spPr>
        <p:txBody>
          <a:bodyPr wrap="square">
            <a:spAutoFit/>
          </a:bodyPr>
          <a:lstStyle/>
          <a:p>
            <a:r>
              <a:rPr lang="en-GB" sz="1400" dirty="0"/>
              <a:t>Meetings will be held  prior to the tests to provide further information for parents. </a:t>
            </a:r>
            <a:br>
              <a:rPr lang="en-GB" sz="1400" dirty="0"/>
            </a:br>
            <a:br>
              <a:rPr lang="en-GB" sz="1400" dirty="0"/>
            </a:br>
            <a:r>
              <a:rPr lang="en-GB" sz="1400" dirty="0"/>
              <a:t>At BJA we prefer to focus on the overall learning, instead of the test in isolation. We offer support both for learning needs in terms of booster session, but also emotional support and stress-management support as needed (please contact us if you feel your child would benefit from this.) </a:t>
            </a:r>
          </a:p>
        </p:txBody>
      </p:sp>
    </p:spTree>
    <p:extLst>
      <p:ext uri="{BB962C8B-B14F-4D97-AF65-F5344CB8AC3E}">
        <p14:creationId xmlns:p14="http://schemas.microsoft.com/office/powerpoint/2010/main" val="2619717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
            <a:extLst>
              <a:ext uri="{FF2B5EF4-FFF2-40B4-BE49-F238E27FC236}">
                <a16:creationId xmlns:a16="http://schemas.microsoft.com/office/drawing/2014/main" id="{9C905710-F99D-4A89-920F-1440E8791BB1}"/>
              </a:ext>
            </a:extLst>
          </p:cNvPr>
          <p:cNvSpPr>
            <a:spLocks noChangeArrowheads="1"/>
          </p:cNvSpPr>
          <p:nvPr/>
        </p:nvSpPr>
        <p:spPr bwMode="auto">
          <a:xfrm>
            <a:off x="471488" y="2505174"/>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Box 11">
            <a:extLst>
              <a:ext uri="{FF2B5EF4-FFF2-40B4-BE49-F238E27FC236}">
                <a16:creationId xmlns:a16="http://schemas.microsoft.com/office/drawing/2014/main" id="{470649CF-73CF-436B-A868-66C8C9A20E7B}"/>
              </a:ext>
            </a:extLst>
          </p:cNvPr>
          <p:cNvSpPr txBox="1"/>
          <p:nvPr/>
        </p:nvSpPr>
        <p:spPr>
          <a:xfrm>
            <a:off x="418041" y="130211"/>
            <a:ext cx="5989108" cy="307777"/>
          </a:xfrm>
          <a:prstGeom prst="rect">
            <a:avLst/>
          </a:prstGeom>
          <a:noFill/>
        </p:spPr>
        <p:txBody>
          <a:bodyPr wrap="square" rtlCol="0">
            <a:spAutoFit/>
          </a:bodyPr>
          <a:lstStyle/>
          <a:p>
            <a:r>
              <a:rPr lang="en-GB" sz="1400" b="1" dirty="0"/>
              <a:t>Writing: End of year expectations: </a:t>
            </a:r>
          </a:p>
        </p:txBody>
      </p:sp>
      <p:graphicFrame>
        <p:nvGraphicFramePr>
          <p:cNvPr id="16" name="Table 15">
            <a:extLst>
              <a:ext uri="{FF2B5EF4-FFF2-40B4-BE49-F238E27FC236}">
                <a16:creationId xmlns:a16="http://schemas.microsoft.com/office/drawing/2014/main" id="{86EF3751-CC3D-4D81-BC8D-510292DE19B3}"/>
              </a:ext>
            </a:extLst>
          </p:cNvPr>
          <p:cNvGraphicFramePr>
            <a:graphicFrameLocks noGrp="1"/>
          </p:cNvGraphicFramePr>
          <p:nvPr>
            <p:extLst>
              <p:ext uri="{D42A27DB-BD31-4B8C-83A1-F6EECF244321}">
                <p14:modId xmlns:p14="http://schemas.microsoft.com/office/powerpoint/2010/main" val="2370071478"/>
              </p:ext>
            </p:extLst>
          </p:nvPr>
        </p:nvGraphicFramePr>
        <p:xfrm>
          <a:off x="162560" y="437988"/>
          <a:ext cx="6502400" cy="5582920"/>
        </p:xfrm>
        <a:graphic>
          <a:graphicData uri="http://schemas.openxmlformats.org/drawingml/2006/table">
            <a:tbl>
              <a:tblPr firstRow="1" bandRow="1">
                <a:tableStyleId>{5940675A-B579-460E-94D1-54222C63F5DA}</a:tableStyleId>
              </a:tblPr>
              <a:tblGrid>
                <a:gridCol w="3251200">
                  <a:extLst>
                    <a:ext uri="{9D8B030D-6E8A-4147-A177-3AD203B41FA5}">
                      <a16:colId xmlns:a16="http://schemas.microsoft.com/office/drawing/2014/main" val="568341413"/>
                    </a:ext>
                  </a:extLst>
                </a:gridCol>
                <a:gridCol w="3251200">
                  <a:extLst>
                    <a:ext uri="{9D8B030D-6E8A-4147-A177-3AD203B41FA5}">
                      <a16:colId xmlns:a16="http://schemas.microsoft.com/office/drawing/2014/main" val="3602300110"/>
                    </a:ext>
                  </a:extLst>
                </a:gridCol>
              </a:tblGrid>
              <a:tr h="370840">
                <a:tc>
                  <a:txBody>
                    <a:bodyPr/>
                    <a:lstStyle/>
                    <a:p>
                      <a:r>
                        <a:rPr lang="en-GB" sz="1200" b="1" dirty="0">
                          <a:latin typeface="+mn-lt"/>
                        </a:rPr>
                        <a:t>Year 5</a:t>
                      </a:r>
                    </a:p>
                  </a:txBody>
                  <a:tcPr/>
                </a:tc>
                <a:tc>
                  <a:txBody>
                    <a:bodyPr/>
                    <a:lstStyle/>
                    <a:p>
                      <a:r>
                        <a:rPr lang="en-GB" sz="1200" b="1" dirty="0">
                          <a:latin typeface="+mn-lt"/>
                        </a:rPr>
                        <a:t>Year 6</a:t>
                      </a:r>
                    </a:p>
                  </a:txBody>
                  <a:tcPr/>
                </a:tc>
                <a:extLst>
                  <a:ext uri="{0D108BD9-81ED-4DB2-BD59-A6C34878D82A}">
                    <a16:rowId xmlns:a16="http://schemas.microsoft.com/office/drawing/2014/main" val="372269572"/>
                  </a:ext>
                </a:extLst>
              </a:tr>
              <a:tr h="370840">
                <a:tc>
                  <a:txBody>
                    <a:bodyPr/>
                    <a:lstStyle/>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Add phrases to make sentences more precise and detailed.</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Use range of sentence openers – judging the impact or effect needed.</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Begin to adapt sentence structure to text type.</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Use pronouns to avoid repetition. </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Indicate degrees of possibility using adverbs (e.g. perhaps, surely) or modal verbs (e.g. might, should, will)</a:t>
                      </a:r>
                      <a:r>
                        <a:rPr lang="en-GB" sz="1200" dirty="0">
                          <a:effectLst/>
                          <a:latin typeface="+mn-lt"/>
                          <a:ea typeface="Calibri" panose="020F0502020204030204" pitchFamily="34" charset="0"/>
                          <a:cs typeface="Times New Roman" panose="02020603050405020304" pitchFamily="18" charset="0"/>
                        </a:rPr>
                        <a:t>.</a:t>
                      </a: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Use the following to indicate parenthesis:</a:t>
                      </a:r>
                      <a:endParaRPr lang="en-GB" sz="1200" dirty="0">
                        <a:effectLst/>
                        <a:latin typeface="+mn-lt"/>
                        <a:ea typeface="Calibri" panose="020F0502020204030204" pitchFamily="34" charset="0"/>
                        <a:cs typeface="Times New Roman" panose="02020603050405020304" pitchFamily="18" charset="0"/>
                      </a:endParaRPr>
                    </a:p>
                    <a:p>
                      <a:pPr marL="742950" lvl="1" indent="-285750">
                        <a:spcAft>
                          <a:spcPts val="0"/>
                        </a:spcAft>
                        <a:buFont typeface="Courier New" panose="02070309020205020404" pitchFamily="49" charset="0"/>
                        <a:buChar char="o"/>
                        <a:tabLst>
                          <a:tab pos="685800" algn="l"/>
                        </a:tabLst>
                      </a:pPr>
                      <a:r>
                        <a:rPr lang="en-US" sz="1200" dirty="0">
                          <a:effectLst/>
                          <a:latin typeface="+mn-lt"/>
                          <a:ea typeface="Calibri" panose="020F0502020204030204" pitchFamily="34" charset="0"/>
                          <a:cs typeface="Times New Roman" panose="02020603050405020304" pitchFamily="18" charset="0"/>
                        </a:rPr>
                        <a:t>brackets</a:t>
                      </a:r>
                      <a:endParaRPr lang="en-GB" sz="1200" dirty="0">
                        <a:effectLst/>
                        <a:latin typeface="+mn-lt"/>
                        <a:ea typeface="Calibri" panose="020F0502020204030204" pitchFamily="34" charset="0"/>
                        <a:cs typeface="Times New Roman" panose="02020603050405020304" pitchFamily="18" charset="0"/>
                      </a:endParaRPr>
                    </a:p>
                    <a:p>
                      <a:pPr marL="742950" lvl="1" indent="-285750">
                        <a:spcAft>
                          <a:spcPts val="0"/>
                        </a:spcAft>
                        <a:buFont typeface="Courier New" panose="02070309020205020404" pitchFamily="49" charset="0"/>
                        <a:buChar char="o"/>
                        <a:tabLst>
                          <a:tab pos="685800" algn="l"/>
                        </a:tabLst>
                      </a:pPr>
                      <a:r>
                        <a:rPr lang="en-US" sz="1200" dirty="0">
                          <a:effectLst/>
                          <a:latin typeface="+mn-lt"/>
                          <a:ea typeface="Calibri" panose="020F0502020204030204" pitchFamily="34" charset="0"/>
                          <a:cs typeface="Times New Roman" panose="02020603050405020304" pitchFamily="18" charset="0"/>
                        </a:rPr>
                        <a:t>dashes</a:t>
                      </a:r>
                      <a:endParaRPr lang="en-GB" sz="1200" dirty="0">
                        <a:effectLst/>
                        <a:latin typeface="+mn-lt"/>
                        <a:ea typeface="Calibri" panose="020F0502020204030204" pitchFamily="34" charset="0"/>
                        <a:cs typeface="Times New Roman" panose="02020603050405020304" pitchFamily="18" charset="0"/>
                      </a:endParaRPr>
                    </a:p>
                    <a:p>
                      <a:pPr marL="742950" lvl="1" indent="-285750">
                        <a:spcAft>
                          <a:spcPts val="0"/>
                        </a:spcAft>
                        <a:buFont typeface="Courier New" panose="02070309020205020404" pitchFamily="49" charset="0"/>
                        <a:buChar char="o"/>
                        <a:tabLst>
                          <a:tab pos="685800" algn="l"/>
                        </a:tabLst>
                      </a:pPr>
                      <a:r>
                        <a:rPr lang="en-US" sz="1200" dirty="0">
                          <a:effectLst/>
                          <a:latin typeface="+mn-lt"/>
                          <a:ea typeface="Calibri" panose="020F0502020204030204" pitchFamily="34" charset="0"/>
                          <a:cs typeface="Times New Roman" panose="02020603050405020304" pitchFamily="18" charset="0"/>
                        </a:rPr>
                        <a:t>comma</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Use commas to clarify meaning or avoid ambiguity. </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Link clauses in sentences using a range of subordinating and coordinating conjunctions.</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Use verb phrases to create subtle differences (e.g. she began to run).</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Consistently organize into paragraphs. </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Link ideas across paragraphs using adverbials of time (e.g. later), place (e.g. nearby) and number (e.g. secondly).</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Write legibly, fluently and with increasing speed.  </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endParaRPr lang="en-GB" sz="1200" dirty="0">
                        <a:effectLst/>
                        <a:latin typeface="+mn-lt"/>
                        <a:ea typeface="Calibri" panose="020F0502020204030204" pitchFamily="34" charset="0"/>
                        <a:cs typeface="Times New Roman" panose="02020603050405020304" pitchFamily="18" charset="0"/>
                      </a:endParaRPr>
                    </a:p>
                  </a:txBody>
                  <a:tcPr/>
                </a:tc>
                <a:tc>
                  <a:txBody>
                    <a:bodyPr/>
                    <a:lstStyle/>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Use subordinate clauses to write complex sentences. </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Use passive voice where appropriate. </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Use expanded noun phrases to convey complicated information concisely (e.g. The fact that it was raining meant the end of sports day).</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Use a sentence structure and layout matched to requirements of text type. </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Use semi-colon, colon or dash to mark the boundary between independent clauses. </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Use colon to introduce a list and semi colon within a list.</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Use correct punctuation of bullet points.</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Use hyphens to avoid ambiguity.</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Use full range of punctuation matched to requirements of text type.</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Use wide range of devices to build cohesion within and across paragraphs. </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Use paragraphs to signal change in time, scene, action, mood or person. </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Write legibly, fluently and with increasing speed. </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endParaRPr lang="en-GB" sz="1200" dirty="0">
                        <a:effectLst/>
                        <a:latin typeface="+mn-lt"/>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35370915"/>
                  </a:ext>
                </a:extLst>
              </a:tr>
            </a:tbl>
          </a:graphicData>
        </a:graphic>
      </p:graphicFrame>
      <p:pic>
        <p:nvPicPr>
          <p:cNvPr id="25" name="Picture 24">
            <a:extLst>
              <a:ext uri="{FF2B5EF4-FFF2-40B4-BE49-F238E27FC236}">
                <a16:creationId xmlns:a16="http://schemas.microsoft.com/office/drawing/2014/main" id="{563887F1-55BA-435B-810F-D7216C9B4FA5}"/>
              </a:ext>
            </a:extLst>
          </p:cNvPr>
          <p:cNvPicPr>
            <a:picLocks noChangeAspect="1"/>
          </p:cNvPicPr>
          <p:nvPr/>
        </p:nvPicPr>
        <p:blipFill>
          <a:blip r:embed="rId2"/>
          <a:stretch>
            <a:fillRect/>
          </a:stretch>
        </p:blipFill>
        <p:spPr>
          <a:xfrm>
            <a:off x="2800033" y="6247439"/>
            <a:ext cx="3135629" cy="3528350"/>
          </a:xfrm>
          <a:prstGeom prst="rect">
            <a:avLst/>
          </a:prstGeom>
        </p:spPr>
      </p:pic>
      <p:sp>
        <p:nvSpPr>
          <p:cNvPr id="26" name="TextBox 25">
            <a:extLst>
              <a:ext uri="{FF2B5EF4-FFF2-40B4-BE49-F238E27FC236}">
                <a16:creationId xmlns:a16="http://schemas.microsoft.com/office/drawing/2014/main" id="{777ED62B-DA65-4A73-840B-F3AF3D5A9E18}"/>
              </a:ext>
            </a:extLst>
          </p:cNvPr>
          <p:cNvSpPr txBox="1"/>
          <p:nvPr/>
        </p:nvSpPr>
        <p:spPr>
          <a:xfrm>
            <a:off x="162560" y="6328685"/>
            <a:ext cx="2819504" cy="523220"/>
          </a:xfrm>
          <a:prstGeom prst="rect">
            <a:avLst/>
          </a:prstGeom>
          <a:noFill/>
        </p:spPr>
        <p:txBody>
          <a:bodyPr wrap="square" rtlCol="0">
            <a:spAutoFit/>
          </a:bodyPr>
          <a:lstStyle/>
          <a:p>
            <a:r>
              <a:rPr lang="en-GB" sz="1400" b="1" dirty="0"/>
              <a:t>Handwriting: These are the letter formations we encourage:  </a:t>
            </a:r>
          </a:p>
        </p:txBody>
      </p:sp>
    </p:spTree>
    <p:extLst>
      <p:ext uri="{BB962C8B-B14F-4D97-AF65-F5344CB8AC3E}">
        <p14:creationId xmlns:p14="http://schemas.microsoft.com/office/powerpoint/2010/main" val="211244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
            <a:extLst>
              <a:ext uri="{FF2B5EF4-FFF2-40B4-BE49-F238E27FC236}">
                <a16:creationId xmlns:a16="http://schemas.microsoft.com/office/drawing/2014/main" id="{9C905710-F99D-4A89-920F-1440E8791BB1}"/>
              </a:ext>
            </a:extLst>
          </p:cNvPr>
          <p:cNvSpPr>
            <a:spLocks noChangeArrowheads="1"/>
          </p:cNvSpPr>
          <p:nvPr/>
        </p:nvSpPr>
        <p:spPr bwMode="auto">
          <a:xfrm>
            <a:off x="471488" y="-2100684"/>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Box 10">
            <a:extLst>
              <a:ext uri="{FF2B5EF4-FFF2-40B4-BE49-F238E27FC236}">
                <a16:creationId xmlns:a16="http://schemas.microsoft.com/office/drawing/2014/main" id="{C7A457A4-B7AA-4642-96FA-EC0F4C3C44A6}"/>
              </a:ext>
            </a:extLst>
          </p:cNvPr>
          <p:cNvSpPr txBox="1"/>
          <p:nvPr/>
        </p:nvSpPr>
        <p:spPr>
          <a:xfrm>
            <a:off x="404286" y="5395902"/>
            <a:ext cx="5989108" cy="307777"/>
          </a:xfrm>
          <a:prstGeom prst="rect">
            <a:avLst/>
          </a:prstGeom>
          <a:noFill/>
        </p:spPr>
        <p:txBody>
          <a:bodyPr wrap="square" rtlCol="0">
            <a:spAutoFit/>
          </a:bodyPr>
          <a:lstStyle/>
          <a:p>
            <a:r>
              <a:rPr lang="en-GB" sz="1400" b="1" dirty="0"/>
              <a:t>Reading: End of year expectations: </a:t>
            </a:r>
          </a:p>
        </p:txBody>
      </p:sp>
      <p:graphicFrame>
        <p:nvGraphicFramePr>
          <p:cNvPr id="13" name="Table 12">
            <a:extLst>
              <a:ext uri="{FF2B5EF4-FFF2-40B4-BE49-F238E27FC236}">
                <a16:creationId xmlns:a16="http://schemas.microsoft.com/office/drawing/2014/main" id="{8CA3F63B-1AE2-4CEB-9028-6D15E39B9A41}"/>
              </a:ext>
            </a:extLst>
          </p:cNvPr>
          <p:cNvGraphicFramePr>
            <a:graphicFrameLocks noGrp="1"/>
          </p:cNvGraphicFramePr>
          <p:nvPr>
            <p:extLst>
              <p:ext uri="{D42A27DB-BD31-4B8C-83A1-F6EECF244321}">
                <p14:modId xmlns:p14="http://schemas.microsoft.com/office/powerpoint/2010/main" val="300007196"/>
              </p:ext>
            </p:extLst>
          </p:nvPr>
        </p:nvGraphicFramePr>
        <p:xfrm>
          <a:off x="223520" y="5710258"/>
          <a:ext cx="6461760" cy="3754120"/>
        </p:xfrm>
        <a:graphic>
          <a:graphicData uri="http://schemas.openxmlformats.org/drawingml/2006/table">
            <a:tbl>
              <a:tblPr firstRow="1" bandRow="1">
                <a:tableStyleId>{5940675A-B579-460E-94D1-54222C63F5DA}</a:tableStyleId>
              </a:tblPr>
              <a:tblGrid>
                <a:gridCol w="3230880">
                  <a:extLst>
                    <a:ext uri="{9D8B030D-6E8A-4147-A177-3AD203B41FA5}">
                      <a16:colId xmlns:a16="http://schemas.microsoft.com/office/drawing/2014/main" val="568341413"/>
                    </a:ext>
                  </a:extLst>
                </a:gridCol>
                <a:gridCol w="3230880">
                  <a:extLst>
                    <a:ext uri="{9D8B030D-6E8A-4147-A177-3AD203B41FA5}">
                      <a16:colId xmlns:a16="http://schemas.microsoft.com/office/drawing/2014/main" val="3602300110"/>
                    </a:ext>
                  </a:extLst>
                </a:gridCol>
              </a:tblGrid>
              <a:tr h="370840">
                <a:tc>
                  <a:txBody>
                    <a:bodyPr/>
                    <a:lstStyle/>
                    <a:p>
                      <a:r>
                        <a:rPr lang="en-GB" sz="1400" b="1" dirty="0"/>
                        <a:t>Year 5</a:t>
                      </a:r>
                    </a:p>
                  </a:txBody>
                  <a:tcPr/>
                </a:tc>
                <a:tc>
                  <a:txBody>
                    <a:bodyPr/>
                    <a:lstStyle/>
                    <a:p>
                      <a:r>
                        <a:rPr lang="en-GB" sz="1400" b="1" dirty="0"/>
                        <a:t>Year 6</a:t>
                      </a:r>
                    </a:p>
                  </a:txBody>
                  <a:tcPr/>
                </a:tc>
                <a:extLst>
                  <a:ext uri="{0D108BD9-81ED-4DB2-BD59-A6C34878D82A}">
                    <a16:rowId xmlns:a16="http://schemas.microsoft.com/office/drawing/2014/main" val="372269572"/>
                  </a:ext>
                </a:extLst>
              </a:tr>
              <a:tr h="370840">
                <a:tc>
                  <a:txBody>
                    <a:bodyPr/>
                    <a:lstStyle/>
                    <a:p>
                      <a:pPr marL="342900" lvl="0" indent="-342900">
                        <a:spcAft>
                          <a:spcPts val="0"/>
                        </a:spcAft>
                        <a:buFont typeface="Arial" panose="020B0604020202020204" pitchFamily="34" charset="0"/>
                        <a:buChar char="•"/>
                        <a:tabLst>
                          <a:tab pos="228600" algn="l"/>
                        </a:tabLst>
                      </a:pPr>
                      <a:r>
                        <a:rPr lang="en-US" sz="1200" dirty="0" err="1">
                          <a:effectLst/>
                          <a:latin typeface="+mn-lt"/>
                          <a:ea typeface="Calibri" panose="020F0502020204030204" pitchFamily="34" charset="0"/>
                          <a:cs typeface="Times New Roman" panose="02020603050405020304" pitchFamily="18" charset="0"/>
                        </a:rPr>
                        <a:t>Summarise</a:t>
                      </a:r>
                      <a:r>
                        <a:rPr lang="en-US" sz="1200" dirty="0">
                          <a:effectLst/>
                          <a:latin typeface="+mn-lt"/>
                          <a:ea typeface="Calibri" panose="020F0502020204030204" pitchFamily="34" charset="0"/>
                          <a:cs typeface="Times New Roman" panose="02020603050405020304" pitchFamily="18" charset="0"/>
                        </a:rPr>
                        <a:t> main points of an argument or discussion within their reading and make up own mind about issue/s.</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Compare between two texts</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Appreciate that people use bias in persuasive writing.</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Appreciate how two people may have a different view on the same event. </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Draw inferences and justify with evidence from the text.</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Vary voice for direct or indirect speech. </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Recognise clauses within sentences.</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Explain how and why a writer has used clauses to add information to a sentence.</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Use more than one source when carrying out research.</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Create a set of notes to </a:t>
                      </a:r>
                      <a:r>
                        <a:rPr lang="en-US" sz="1200" dirty="0" err="1">
                          <a:effectLst/>
                          <a:latin typeface="+mn-lt"/>
                          <a:ea typeface="Calibri" panose="020F0502020204030204" pitchFamily="34" charset="0"/>
                          <a:cs typeface="Times New Roman" panose="02020603050405020304" pitchFamily="18" charset="0"/>
                        </a:rPr>
                        <a:t>summarise</a:t>
                      </a:r>
                      <a:r>
                        <a:rPr lang="en-US" sz="1200" dirty="0">
                          <a:effectLst/>
                          <a:latin typeface="+mn-lt"/>
                          <a:ea typeface="Calibri" panose="020F0502020204030204" pitchFamily="34" charset="0"/>
                          <a:cs typeface="Times New Roman" panose="02020603050405020304" pitchFamily="18" charset="0"/>
                        </a:rPr>
                        <a:t> what has been read.</a:t>
                      </a:r>
                      <a:endParaRPr lang="en-GB" sz="1200" dirty="0">
                        <a:effectLst/>
                        <a:latin typeface="+mn-lt"/>
                        <a:ea typeface="Calibri" panose="020F0502020204030204" pitchFamily="34" charset="0"/>
                        <a:cs typeface="Times New Roman" panose="02020603050405020304" pitchFamily="18" charset="0"/>
                      </a:endParaRPr>
                    </a:p>
                  </a:txBody>
                  <a:tcPr/>
                </a:tc>
                <a:tc>
                  <a:txBody>
                    <a:bodyPr/>
                    <a:lstStyle/>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Refer to text to support opinions and predictions. </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Give a view about choice of vocabulary, structure, etc.</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Distinguish between fact and opinion. </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Appreciate how a set of sentences has been arranged to create maximum effect.</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Recognise:</a:t>
                      </a:r>
                      <a:endParaRPr lang="en-GB" sz="1200" dirty="0">
                        <a:effectLst/>
                        <a:latin typeface="+mn-lt"/>
                        <a:ea typeface="Calibri" panose="020F0502020204030204" pitchFamily="34" charset="0"/>
                        <a:cs typeface="Times New Roman" panose="02020603050405020304" pitchFamily="18" charset="0"/>
                      </a:endParaRPr>
                    </a:p>
                    <a:p>
                      <a:pPr marL="742950" lvl="1" indent="-285750">
                        <a:spcAft>
                          <a:spcPts val="0"/>
                        </a:spcAft>
                        <a:buFont typeface="Courier New" panose="02070309020205020404" pitchFamily="49" charset="0"/>
                        <a:buChar char="o"/>
                        <a:tabLst>
                          <a:tab pos="685800" algn="l"/>
                        </a:tabLst>
                      </a:pPr>
                      <a:r>
                        <a:rPr lang="en-US" sz="1200" dirty="0">
                          <a:effectLst/>
                          <a:latin typeface="+mn-lt"/>
                          <a:ea typeface="Calibri" panose="020F0502020204030204" pitchFamily="34" charset="0"/>
                          <a:cs typeface="Times New Roman" panose="02020603050405020304" pitchFamily="18" charset="0"/>
                        </a:rPr>
                        <a:t>complex sentences with more than one subordinate clause</a:t>
                      </a:r>
                      <a:endParaRPr lang="en-GB" sz="1200" dirty="0">
                        <a:effectLst/>
                        <a:latin typeface="+mn-lt"/>
                        <a:ea typeface="Calibri" panose="020F0502020204030204" pitchFamily="34" charset="0"/>
                        <a:cs typeface="Times New Roman" panose="02020603050405020304" pitchFamily="18" charset="0"/>
                      </a:endParaRPr>
                    </a:p>
                    <a:p>
                      <a:pPr marL="742950" lvl="1" indent="-285750">
                        <a:spcAft>
                          <a:spcPts val="0"/>
                        </a:spcAft>
                        <a:buFont typeface="Courier New" panose="02070309020205020404" pitchFamily="49" charset="0"/>
                        <a:buChar char="o"/>
                        <a:tabLst>
                          <a:tab pos="685800" algn="l"/>
                        </a:tabLst>
                      </a:pPr>
                      <a:r>
                        <a:rPr lang="en-US" sz="1200" dirty="0">
                          <a:effectLst/>
                          <a:latin typeface="+mn-lt"/>
                          <a:ea typeface="Calibri" panose="020F0502020204030204" pitchFamily="34" charset="0"/>
                          <a:cs typeface="Times New Roman" panose="02020603050405020304" pitchFamily="18" charset="0"/>
                        </a:rPr>
                        <a:t>phrases which add detail to sentences</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Explain how a writer has used sentences to create particular effects.</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Skim and scan to aide note-taking. </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endParaRPr lang="en-GB" sz="1200" dirty="0">
                        <a:effectLst/>
                        <a:latin typeface="+mn-lt"/>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35370915"/>
                  </a:ext>
                </a:extLst>
              </a:tr>
            </a:tbl>
          </a:graphicData>
        </a:graphic>
      </p:graphicFrame>
      <p:pic>
        <p:nvPicPr>
          <p:cNvPr id="10" name="Picture 9">
            <a:extLst>
              <a:ext uri="{FF2B5EF4-FFF2-40B4-BE49-F238E27FC236}">
                <a16:creationId xmlns:a16="http://schemas.microsoft.com/office/drawing/2014/main" id="{8493C9AD-BE82-4C84-8948-325BAE4D9A87}"/>
              </a:ext>
            </a:extLst>
          </p:cNvPr>
          <p:cNvPicPr>
            <a:picLocks noChangeAspect="1"/>
          </p:cNvPicPr>
          <p:nvPr/>
        </p:nvPicPr>
        <p:blipFill>
          <a:blip r:embed="rId2"/>
          <a:stretch>
            <a:fillRect/>
          </a:stretch>
        </p:blipFill>
        <p:spPr>
          <a:xfrm>
            <a:off x="68366" y="355761"/>
            <a:ext cx="6789634" cy="4973590"/>
          </a:xfrm>
          <a:prstGeom prst="rect">
            <a:avLst/>
          </a:prstGeom>
        </p:spPr>
      </p:pic>
      <p:sp>
        <p:nvSpPr>
          <p:cNvPr id="3" name="Rectangle 2">
            <a:extLst>
              <a:ext uri="{FF2B5EF4-FFF2-40B4-BE49-F238E27FC236}">
                <a16:creationId xmlns:a16="http://schemas.microsoft.com/office/drawing/2014/main" id="{7FB26CC4-9F1E-4F12-A68C-08A04DA0D0DF}"/>
              </a:ext>
            </a:extLst>
          </p:cNvPr>
          <p:cNvSpPr/>
          <p:nvPr/>
        </p:nvSpPr>
        <p:spPr>
          <a:xfrm>
            <a:off x="68366" y="107872"/>
            <a:ext cx="6393394" cy="307777"/>
          </a:xfrm>
          <a:prstGeom prst="rect">
            <a:avLst/>
          </a:prstGeom>
        </p:spPr>
        <p:txBody>
          <a:bodyPr wrap="square">
            <a:spAutoFit/>
          </a:bodyPr>
          <a:lstStyle/>
          <a:p>
            <a:r>
              <a:rPr lang="en-GB" sz="1400" b="1" dirty="0"/>
              <a:t>Spelling list for Year 5/6:  (Children may also review the Year 1/2 and Year 3/4list) </a:t>
            </a:r>
          </a:p>
        </p:txBody>
      </p:sp>
    </p:spTree>
    <p:extLst>
      <p:ext uri="{BB962C8B-B14F-4D97-AF65-F5344CB8AC3E}">
        <p14:creationId xmlns:p14="http://schemas.microsoft.com/office/powerpoint/2010/main" val="4226368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D93EA43-9506-4CE7-85AD-D06504A9D8D0}"/>
              </a:ext>
            </a:extLst>
          </p:cNvPr>
          <p:cNvSpPr>
            <a:spLocks noChangeArrowheads="1"/>
          </p:cNvSpPr>
          <p:nvPr/>
        </p:nvSpPr>
        <p:spPr bwMode="auto">
          <a:xfrm>
            <a:off x="471488" y="2505174"/>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 name="TextBox 2">
            <a:extLst>
              <a:ext uri="{FF2B5EF4-FFF2-40B4-BE49-F238E27FC236}">
                <a16:creationId xmlns:a16="http://schemas.microsoft.com/office/drawing/2014/main" id="{447D3AEF-7D1E-4C04-810E-552D28A5613B}"/>
              </a:ext>
            </a:extLst>
          </p:cNvPr>
          <p:cNvSpPr txBox="1"/>
          <p:nvPr/>
        </p:nvSpPr>
        <p:spPr>
          <a:xfrm>
            <a:off x="418041" y="130211"/>
            <a:ext cx="5989108" cy="307777"/>
          </a:xfrm>
          <a:prstGeom prst="rect">
            <a:avLst/>
          </a:prstGeom>
          <a:noFill/>
        </p:spPr>
        <p:txBody>
          <a:bodyPr wrap="square" rtlCol="0">
            <a:spAutoFit/>
          </a:bodyPr>
          <a:lstStyle/>
          <a:p>
            <a:r>
              <a:rPr lang="en-GB" sz="1400" b="1" dirty="0"/>
              <a:t>Maths: End of year expectations: </a:t>
            </a:r>
          </a:p>
        </p:txBody>
      </p:sp>
      <p:graphicFrame>
        <p:nvGraphicFramePr>
          <p:cNvPr id="4" name="Table 3">
            <a:extLst>
              <a:ext uri="{FF2B5EF4-FFF2-40B4-BE49-F238E27FC236}">
                <a16:creationId xmlns:a16="http://schemas.microsoft.com/office/drawing/2014/main" id="{4B654A19-F676-48E4-B7D0-55E03790DAC6}"/>
              </a:ext>
            </a:extLst>
          </p:cNvPr>
          <p:cNvGraphicFramePr>
            <a:graphicFrameLocks noGrp="1"/>
          </p:cNvGraphicFramePr>
          <p:nvPr>
            <p:extLst>
              <p:ext uri="{D42A27DB-BD31-4B8C-83A1-F6EECF244321}">
                <p14:modId xmlns:p14="http://schemas.microsoft.com/office/powerpoint/2010/main" val="4146995936"/>
              </p:ext>
            </p:extLst>
          </p:nvPr>
        </p:nvGraphicFramePr>
        <p:xfrm>
          <a:off x="162560" y="437988"/>
          <a:ext cx="6482080" cy="6680200"/>
        </p:xfrm>
        <a:graphic>
          <a:graphicData uri="http://schemas.openxmlformats.org/drawingml/2006/table">
            <a:tbl>
              <a:tblPr firstRow="1" bandRow="1">
                <a:tableStyleId>{5940675A-B579-460E-94D1-54222C63F5DA}</a:tableStyleId>
              </a:tblPr>
              <a:tblGrid>
                <a:gridCol w="3799840">
                  <a:extLst>
                    <a:ext uri="{9D8B030D-6E8A-4147-A177-3AD203B41FA5}">
                      <a16:colId xmlns:a16="http://schemas.microsoft.com/office/drawing/2014/main" val="568341413"/>
                    </a:ext>
                  </a:extLst>
                </a:gridCol>
                <a:gridCol w="2682240">
                  <a:extLst>
                    <a:ext uri="{9D8B030D-6E8A-4147-A177-3AD203B41FA5}">
                      <a16:colId xmlns:a16="http://schemas.microsoft.com/office/drawing/2014/main" val="3602300110"/>
                    </a:ext>
                  </a:extLst>
                </a:gridCol>
              </a:tblGrid>
              <a:tr h="370840">
                <a:tc>
                  <a:txBody>
                    <a:bodyPr/>
                    <a:lstStyle/>
                    <a:p>
                      <a:r>
                        <a:rPr lang="en-GB" sz="1400" b="1" dirty="0"/>
                        <a:t>Year 5</a:t>
                      </a:r>
                    </a:p>
                  </a:txBody>
                  <a:tcPr/>
                </a:tc>
                <a:tc>
                  <a:txBody>
                    <a:bodyPr/>
                    <a:lstStyle/>
                    <a:p>
                      <a:r>
                        <a:rPr lang="en-GB" sz="1400" b="1" dirty="0"/>
                        <a:t>Year 6</a:t>
                      </a:r>
                    </a:p>
                  </a:txBody>
                  <a:tcPr/>
                </a:tc>
                <a:extLst>
                  <a:ext uri="{0D108BD9-81ED-4DB2-BD59-A6C34878D82A}">
                    <a16:rowId xmlns:a16="http://schemas.microsoft.com/office/drawing/2014/main" val="372269572"/>
                  </a:ext>
                </a:extLst>
              </a:tr>
              <a:tr h="370840">
                <a:tc>
                  <a:txBody>
                    <a:bodyPr/>
                    <a:lstStyle/>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Count forwards and backward with positive and negative numbers through zero.</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Count forwards/backwards in steps of powers of 10 for any given number up to 1,000,000.</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Compare and order numbers up to 1,000,000.</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Compare and order numbers with 3 decimal places. </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Read Roman numerals to 1,000.</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Identify all multiples and factors, including finding all factor pairs. </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Use known tables to derive other number facts.</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Recall prime numbers up to 19.</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Recognise and use square numbers and cube numbers.</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Recognise place value of any number up to 1,000,000. </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Round any number up to 1,000,000 to the nearest 10, 100, 1000, 10,000 or 100,000.</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Round decimals with 2 decimal places to nearest whole number and 1 decimal place.</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Add and subtract numbers with more than 4-digits using formal written method.</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Use rounding to check answers.</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Multiply 4-digits by 1-digit/ 2-digit</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Divide up to 4-digits by 1-digit</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Multiply &amp; divide whole numbers &amp; decimals by 10, 100 and 1,000</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Recognise and use thousandths.</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Recognise mixed numbers and improper fractions and convert from one to another.</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Multiply proper fractions and mixed numbers by whole numbers.</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Identify and write equivalent fractions. </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Solve time problems using timetables and converting between different units of time. </a:t>
                      </a:r>
                      <a:endParaRPr lang="en-GB" sz="1200" dirty="0">
                        <a:effectLst/>
                        <a:latin typeface="+mn-lt"/>
                        <a:ea typeface="Calibri" panose="020F0502020204030204" pitchFamily="34" charset="0"/>
                        <a:cs typeface="Times New Roman" panose="02020603050405020304" pitchFamily="18" charset="0"/>
                      </a:endParaRPr>
                    </a:p>
                  </a:txBody>
                  <a:tcPr/>
                </a:tc>
                <a:tc>
                  <a:txBody>
                    <a:bodyPr/>
                    <a:lstStyle/>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Use negative numbers in context and calculate intervals across zero.</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Compare and order numbers up to 10,000,000.</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Identify common factors, common multiples and prime numbers. </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Round any whole number to a required degree of accuracy.</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Identify the value of each digit to 3 decimal places.</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Use knowledge of order of operations to carry out calculations involving four operations. </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Multiply 4-digit by 2-digit</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Divide 4-digit by 2-digit</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Add and subtract fractions with different denominators and mixed numbers.</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Multiply simple pairs of proper fractions, writing the answer in the simplest form.</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Divide proper fractions by whole numbers.</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Calculate percentage of whole number.</a:t>
                      </a:r>
                      <a:endParaRPr lang="en-GB" sz="12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228600" algn="l"/>
                        </a:tabLst>
                      </a:pPr>
                      <a:endParaRPr lang="en-GB" sz="1200" dirty="0">
                        <a:effectLst/>
                        <a:latin typeface="+mn-lt"/>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35370915"/>
                  </a:ext>
                </a:extLst>
              </a:tr>
            </a:tbl>
          </a:graphicData>
        </a:graphic>
      </p:graphicFrame>
      <p:sp>
        <p:nvSpPr>
          <p:cNvPr id="5" name="TextBox 4">
            <a:extLst>
              <a:ext uri="{FF2B5EF4-FFF2-40B4-BE49-F238E27FC236}">
                <a16:creationId xmlns:a16="http://schemas.microsoft.com/office/drawing/2014/main" id="{691D7A85-0B84-4F85-8C37-99C6053944DB}"/>
              </a:ext>
            </a:extLst>
          </p:cNvPr>
          <p:cNvSpPr txBox="1"/>
          <p:nvPr/>
        </p:nvSpPr>
        <p:spPr>
          <a:xfrm>
            <a:off x="88901" y="7118188"/>
            <a:ext cx="6502398" cy="1815882"/>
          </a:xfrm>
          <a:prstGeom prst="rect">
            <a:avLst/>
          </a:prstGeom>
          <a:noFill/>
        </p:spPr>
        <p:txBody>
          <a:bodyPr wrap="square" rtlCol="0">
            <a:spAutoFit/>
          </a:bodyPr>
          <a:lstStyle/>
          <a:p>
            <a:r>
              <a:rPr lang="en-GB" sz="1400" b="1" dirty="0"/>
              <a:t>Maths: Times tables:</a:t>
            </a:r>
          </a:p>
          <a:p>
            <a:r>
              <a:rPr lang="en-GB" sz="1200" dirty="0"/>
              <a:t>Times tables remains a key element for success in the Maths Curriculum. We will continue to review and focus on improving the rapid recall of all times tables up to 12x12 and build on from the Year 4 Multiplication check. You can help a great deal with this at home. Particularly through the use of games, songs and quick fire recall practice. (There are lots of hints and tips on our school website.) </a:t>
            </a:r>
          </a:p>
          <a:p>
            <a:endParaRPr lang="en-GB" sz="1200" dirty="0"/>
          </a:p>
          <a:p>
            <a:r>
              <a:rPr lang="en-GB" sz="1200" dirty="0"/>
              <a:t>All children will be provided with a Times Tables Rockstar's login. We also promote the timestables.co.uk website. </a:t>
            </a:r>
            <a:endParaRPr lang="en-GB" sz="1400" dirty="0"/>
          </a:p>
          <a:p>
            <a:endParaRPr lang="en-GB" sz="1400" dirty="0"/>
          </a:p>
        </p:txBody>
      </p:sp>
      <p:pic>
        <p:nvPicPr>
          <p:cNvPr id="6" name="Picture 5">
            <a:extLst>
              <a:ext uri="{FF2B5EF4-FFF2-40B4-BE49-F238E27FC236}">
                <a16:creationId xmlns:a16="http://schemas.microsoft.com/office/drawing/2014/main" id="{DA06271A-5E76-44AC-B626-40FD64702814}"/>
              </a:ext>
            </a:extLst>
          </p:cNvPr>
          <p:cNvPicPr>
            <a:picLocks noChangeAspect="1"/>
          </p:cNvPicPr>
          <p:nvPr/>
        </p:nvPicPr>
        <p:blipFill>
          <a:blip r:embed="rId2"/>
          <a:stretch>
            <a:fillRect/>
          </a:stretch>
        </p:blipFill>
        <p:spPr>
          <a:xfrm>
            <a:off x="4371659" y="8627521"/>
            <a:ext cx="1541461" cy="1165058"/>
          </a:xfrm>
          <a:prstGeom prst="rect">
            <a:avLst/>
          </a:prstGeom>
        </p:spPr>
      </p:pic>
      <p:pic>
        <p:nvPicPr>
          <p:cNvPr id="7" name="Picture 6">
            <a:extLst>
              <a:ext uri="{FF2B5EF4-FFF2-40B4-BE49-F238E27FC236}">
                <a16:creationId xmlns:a16="http://schemas.microsoft.com/office/drawing/2014/main" id="{B03654B5-D785-466C-8116-FBC4889AAB84}"/>
              </a:ext>
            </a:extLst>
          </p:cNvPr>
          <p:cNvPicPr>
            <a:picLocks noChangeAspect="1"/>
          </p:cNvPicPr>
          <p:nvPr/>
        </p:nvPicPr>
        <p:blipFill>
          <a:blip r:embed="rId3"/>
          <a:stretch>
            <a:fillRect/>
          </a:stretch>
        </p:blipFill>
        <p:spPr>
          <a:xfrm>
            <a:off x="944879" y="8982841"/>
            <a:ext cx="2702587" cy="677640"/>
          </a:xfrm>
          <a:prstGeom prst="rect">
            <a:avLst/>
          </a:prstGeom>
        </p:spPr>
      </p:pic>
    </p:spTree>
    <p:extLst>
      <p:ext uri="{BB962C8B-B14F-4D97-AF65-F5344CB8AC3E}">
        <p14:creationId xmlns:p14="http://schemas.microsoft.com/office/powerpoint/2010/main" val="2640500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D93EA43-9506-4CE7-85AD-D06504A9D8D0}"/>
              </a:ext>
            </a:extLst>
          </p:cNvPr>
          <p:cNvSpPr>
            <a:spLocks noChangeArrowheads="1"/>
          </p:cNvSpPr>
          <p:nvPr/>
        </p:nvSpPr>
        <p:spPr bwMode="auto">
          <a:xfrm>
            <a:off x="471488" y="2505174"/>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 name="TextBox 2">
            <a:extLst>
              <a:ext uri="{FF2B5EF4-FFF2-40B4-BE49-F238E27FC236}">
                <a16:creationId xmlns:a16="http://schemas.microsoft.com/office/drawing/2014/main" id="{447D3AEF-7D1E-4C04-810E-552D28A5613B}"/>
              </a:ext>
            </a:extLst>
          </p:cNvPr>
          <p:cNvSpPr txBox="1"/>
          <p:nvPr/>
        </p:nvSpPr>
        <p:spPr>
          <a:xfrm>
            <a:off x="418041" y="130211"/>
            <a:ext cx="5989108" cy="307777"/>
          </a:xfrm>
          <a:prstGeom prst="rect">
            <a:avLst/>
          </a:prstGeom>
          <a:noFill/>
        </p:spPr>
        <p:txBody>
          <a:bodyPr wrap="square" rtlCol="0">
            <a:spAutoFit/>
          </a:bodyPr>
          <a:lstStyle/>
          <a:p>
            <a:r>
              <a:rPr lang="en-GB" sz="1400" b="1" dirty="0"/>
              <a:t>Science: End of year expectations: </a:t>
            </a:r>
          </a:p>
        </p:txBody>
      </p:sp>
      <p:graphicFrame>
        <p:nvGraphicFramePr>
          <p:cNvPr id="5" name="Table 4">
            <a:extLst>
              <a:ext uri="{FF2B5EF4-FFF2-40B4-BE49-F238E27FC236}">
                <a16:creationId xmlns:a16="http://schemas.microsoft.com/office/drawing/2014/main" id="{5DE98C5F-BFCB-4018-9008-BA62CAF8AE55}"/>
              </a:ext>
            </a:extLst>
          </p:cNvPr>
          <p:cNvGraphicFramePr>
            <a:graphicFrameLocks noGrp="1"/>
          </p:cNvGraphicFramePr>
          <p:nvPr>
            <p:extLst>
              <p:ext uri="{D42A27DB-BD31-4B8C-83A1-F6EECF244321}">
                <p14:modId xmlns:p14="http://schemas.microsoft.com/office/powerpoint/2010/main" val="1201306361"/>
              </p:ext>
            </p:extLst>
          </p:nvPr>
        </p:nvGraphicFramePr>
        <p:xfrm>
          <a:off x="315697" y="597627"/>
          <a:ext cx="6226605" cy="8853832"/>
        </p:xfrm>
        <a:graphic>
          <a:graphicData uri="http://schemas.openxmlformats.org/drawingml/2006/table">
            <a:tbl>
              <a:tblPr firstRow="1" bandRow="1">
                <a:tableStyleId>{5940675A-B579-460E-94D1-54222C63F5DA}</a:tableStyleId>
              </a:tblPr>
              <a:tblGrid>
                <a:gridCol w="1191057">
                  <a:extLst>
                    <a:ext uri="{9D8B030D-6E8A-4147-A177-3AD203B41FA5}">
                      <a16:colId xmlns:a16="http://schemas.microsoft.com/office/drawing/2014/main" val="3320897995"/>
                    </a:ext>
                  </a:extLst>
                </a:gridCol>
                <a:gridCol w="2387913">
                  <a:extLst>
                    <a:ext uri="{9D8B030D-6E8A-4147-A177-3AD203B41FA5}">
                      <a16:colId xmlns:a16="http://schemas.microsoft.com/office/drawing/2014/main" val="3581121653"/>
                    </a:ext>
                  </a:extLst>
                </a:gridCol>
                <a:gridCol w="2647635">
                  <a:extLst>
                    <a:ext uri="{9D8B030D-6E8A-4147-A177-3AD203B41FA5}">
                      <a16:colId xmlns:a16="http://schemas.microsoft.com/office/drawing/2014/main" val="2198579309"/>
                    </a:ext>
                  </a:extLst>
                </a:gridCol>
              </a:tblGrid>
              <a:tr h="259447">
                <a:tc>
                  <a:txBody>
                    <a:bodyPr/>
                    <a:lstStyle/>
                    <a:p>
                      <a:endParaRPr lang="en-GB" sz="1200" dirty="0">
                        <a:latin typeface="+mn-lt"/>
                      </a:endParaRPr>
                    </a:p>
                  </a:txBody>
                  <a:tcPr marL="74295" marR="74295" marT="37148" marB="37148"/>
                </a:tc>
                <a:tc>
                  <a:txBody>
                    <a:bodyPr/>
                    <a:lstStyle/>
                    <a:p>
                      <a:r>
                        <a:rPr lang="en-GB" sz="1400" b="1" dirty="0">
                          <a:latin typeface="+mn-lt"/>
                        </a:rPr>
                        <a:t>Year 5</a:t>
                      </a:r>
                    </a:p>
                  </a:txBody>
                  <a:tcPr marL="74295" marR="74295" marT="37148" marB="37148"/>
                </a:tc>
                <a:tc>
                  <a:txBody>
                    <a:bodyPr/>
                    <a:lstStyle/>
                    <a:p>
                      <a:r>
                        <a:rPr lang="en-GB" sz="1400" b="1" dirty="0">
                          <a:latin typeface="+mn-lt"/>
                        </a:rPr>
                        <a:t>Year 6</a:t>
                      </a:r>
                    </a:p>
                  </a:txBody>
                  <a:tcPr marL="74295" marR="74295" marT="37148" marB="37148"/>
                </a:tc>
                <a:extLst>
                  <a:ext uri="{0D108BD9-81ED-4DB2-BD59-A6C34878D82A}">
                    <a16:rowId xmlns:a16="http://schemas.microsoft.com/office/drawing/2014/main" val="742269768"/>
                  </a:ext>
                </a:extLst>
              </a:tr>
              <a:tr h="2454833">
                <a:tc>
                  <a:txBody>
                    <a:bodyPr/>
                    <a:lstStyle/>
                    <a:p>
                      <a:pPr>
                        <a:lnSpc>
                          <a:spcPct val="115000"/>
                        </a:lnSpc>
                        <a:spcAft>
                          <a:spcPts val="0"/>
                        </a:spcAft>
                      </a:pPr>
                      <a:r>
                        <a:rPr lang="en-GB" sz="1200" b="1" dirty="0">
                          <a:effectLst/>
                          <a:latin typeface="+mn-lt"/>
                        </a:rPr>
                        <a:t>Planning an investigation</a:t>
                      </a:r>
                      <a:endParaRPr lang="en-GB" sz="1200" b="1" dirty="0">
                        <a:effectLst/>
                        <a:latin typeface="+mn-lt"/>
                        <a:ea typeface="Calibri" panose="020F0502020204030204" pitchFamily="34" charset="0"/>
                        <a:cs typeface="Times New Roman" panose="02020603050405020304" pitchFamily="18" charset="0"/>
                      </a:endParaRPr>
                    </a:p>
                  </a:txBody>
                  <a:tcPr marL="55721" marR="55721" marT="0" marB="0"/>
                </a:tc>
                <a:tc>
                  <a:txBody>
                    <a:bodyPr/>
                    <a:lstStyle/>
                    <a:p>
                      <a:pPr>
                        <a:lnSpc>
                          <a:spcPct val="115000"/>
                        </a:lnSpc>
                        <a:spcAft>
                          <a:spcPts val="0"/>
                        </a:spcAft>
                      </a:pPr>
                      <a:r>
                        <a:rPr lang="en-GB"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Ask questions and offers own ideas for scientific enquiry.</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Using prompts can plan a suitable series of steps in an investigation.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May need support in clarifying the question, to suit a scientific purpose.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Selects equipment from a range offered (including digital).</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Considers the degree of accuracy required when measuring.</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55721" marR="55721" marT="0" marB="0"/>
                </a:tc>
                <a:tc>
                  <a:txBody>
                    <a:bodyPr/>
                    <a:lstStyle/>
                    <a:p>
                      <a:pPr>
                        <a:lnSpc>
                          <a:spcPct val="115000"/>
                        </a:lnSpc>
                        <a:spcAft>
                          <a:spcPts val="0"/>
                        </a:spcAft>
                      </a:pPr>
                      <a:r>
                        <a:rPr lang="en-GB"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Asks detailed questions and offers an accurately framed question, for a scientific enquiry.</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 independently plan a suitable series of steps in a fill investigation.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Selects equipment from a range offered (including digital).</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Takes into account the degree of accuracy required when measuring.</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extLst>
                  <a:ext uri="{0D108BD9-81ED-4DB2-BD59-A6C34878D82A}">
                    <a16:rowId xmlns:a16="http://schemas.microsoft.com/office/drawing/2014/main" val="3524855739"/>
                  </a:ext>
                </a:extLst>
              </a:tr>
              <a:tr h="937329">
                <a:tc>
                  <a:txBody>
                    <a:bodyPr/>
                    <a:lstStyle/>
                    <a:p>
                      <a:pPr>
                        <a:lnSpc>
                          <a:spcPct val="115000"/>
                        </a:lnSpc>
                        <a:spcAft>
                          <a:spcPts val="0"/>
                        </a:spcAft>
                      </a:pPr>
                      <a:r>
                        <a:rPr lang="en-GB" sz="1200" b="1" dirty="0">
                          <a:effectLst/>
                          <a:latin typeface="+mn-lt"/>
                        </a:rPr>
                        <a:t>Fair Testing </a:t>
                      </a:r>
                      <a:endParaRPr lang="en-GB" sz="1200" b="1" dirty="0">
                        <a:effectLst/>
                        <a:latin typeface="+mn-lt"/>
                        <a:ea typeface="Calibri" panose="020F0502020204030204" pitchFamily="34" charset="0"/>
                        <a:cs typeface="Times New Roman" panose="02020603050405020304" pitchFamily="18" charset="0"/>
                      </a:endParaRPr>
                    </a:p>
                  </a:txBody>
                  <a:tcPr marL="55721" marR="55721" marT="0" marB="0"/>
                </a:tc>
                <a:tc>
                  <a:txBody>
                    <a:bodyPr/>
                    <a:lstStyle/>
                    <a:p>
                      <a:pPr>
                        <a:lnSpc>
                          <a:spcPct val="115000"/>
                        </a:lnSpc>
                        <a:spcAft>
                          <a:spcPts val="0"/>
                        </a:spcAft>
                      </a:pPr>
                      <a:r>
                        <a:rPr lang="en-GB"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Knows when to answer a question through a fair test, or when to use observation or data collection from another source.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55721" marR="55721" marT="0" marB="0"/>
                </a:tc>
                <a:tc>
                  <a:txBody>
                    <a:bodyPr/>
                    <a:lstStyle/>
                    <a:p>
                      <a:pPr>
                        <a:lnSpc>
                          <a:spcPct val="115000"/>
                        </a:lnSpc>
                        <a:spcAft>
                          <a:spcPts val="0"/>
                        </a:spcAft>
                      </a:pPr>
                      <a:r>
                        <a:rPr lang="en-GB"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Sets up a fair test.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Considers whether plans will give enough evidence to come to a trustworthy conclusion.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55721" marR="55721" marT="0" marB="0"/>
                </a:tc>
                <a:extLst>
                  <a:ext uri="{0D108BD9-81ED-4DB2-BD59-A6C34878D82A}">
                    <a16:rowId xmlns:a16="http://schemas.microsoft.com/office/drawing/2014/main" val="594439466"/>
                  </a:ext>
                </a:extLst>
              </a:tr>
              <a:tr h="937329">
                <a:tc>
                  <a:txBody>
                    <a:bodyPr/>
                    <a:lstStyle/>
                    <a:p>
                      <a:pPr>
                        <a:lnSpc>
                          <a:spcPct val="115000"/>
                        </a:lnSpc>
                        <a:spcAft>
                          <a:spcPts val="0"/>
                        </a:spcAft>
                      </a:pPr>
                      <a:r>
                        <a:rPr lang="en-GB" sz="1200" b="1" dirty="0">
                          <a:effectLst/>
                          <a:latin typeface="+mn-lt"/>
                        </a:rPr>
                        <a:t>Prediction </a:t>
                      </a:r>
                      <a:endParaRPr lang="en-GB" sz="1200" b="1" dirty="0">
                        <a:effectLst/>
                        <a:latin typeface="+mn-lt"/>
                        <a:ea typeface="Calibri" panose="020F0502020204030204" pitchFamily="34" charset="0"/>
                        <a:cs typeface="Times New Roman" panose="02020603050405020304" pitchFamily="18" charset="0"/>
                      </a:endParaRPr>
                    </a:p>
                  </a:txBody>
                  <a:tcPr marL="55721" marR="55721" marT="0" marB="0"/>
                </a:tc>
                <a:tc>
                  <a:txBody>
                    <a:bodyPr/>
                    <a:lstStyle/>
                    <a:p>
                      <a:pPr>
                        <a:lnSpc>
                          <a:spcPct val="115000"/>
                        </a:lnSpc>
                        <a:spcAft>
                          <a:spcPts val="0"/>
                        </a:spcAft>
                      </a:pPr>
                      <a:r>
                        <a:rPr lang="en-GB"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 make a prediction of a possible outcome, can offer a reason based on specific scientific understanding of observation.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55721" marR="55721" marT="0" marB="0"/>
                </a:tc>
                <a:tc>
                  <a:txBody>
                    <a:bodyPr/>
                    <a:lstStyle/>
                    <a:p>
                      <a:pPr>
                        <a:lnSpc>
                          <a:spcPct val="115000"/>
                        </a:lnSpc>
                        <a:spcAft>
                          <a:spcPts val="0"/>
                        </a:spcAft>
                      </a:pPr>
                      <a:r>
                        <a:rPr lang="en-GB"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 make a detailed prediction based on scientific concepts, and is able to represent it as a graph or description of a pattern.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extLst>
                  <a:ext uri="{0D108BD9-81ED-4DB2-BD59-A6C34878D82A}">
                    <a16:rowId xmlns:a16="http://schemas.microsoft.com/office/drawing/2014/main" val="522047551"/>
                  </a:ext>
                </a:extLst>
              </a:tr>
              <a:tr h="687227">
                <a:tc>
                  <a:txBody>
                    <a:bodyPr/>
                    <a:lstStyle/>
                    <a:p>
                      <a:pPr>
                        <a:lnSpc>
                          <a:spcPct val="115000"/>
                        </a:lnSpc>
                        <a:spcAft>
                          <a:spcPts val="0"/>
                        </a:spcAft>
                      </a:pPr>
                      <a:r>
                        <a:rPr lang="en-GB" sz="1200" b="1" dirty="0">
                          <a:effectLst/>
                          <a:latin typeface="+mn-lt"/>
                        </a:rPr>
                        <a:t>Safety </a:t>
                      </a:r>
                      <a:endParaRPr lang="en-GB" sz="1200" b="1" dirty="0">
                        <a:effectLst/>
                        <a:latin typeface="+mn-lt"/>
                        <a:ea typeface="Calibri" panose="020F0502020204030204" pitchFamily="34" charset="0"/>
                        <a:cs typeface="Times New Roman" panose="02020603050405020304" pitchFamily="18" charset="0"/>
                      </a:endParaRPr>
                    </a:p>
                  </a:txBody>
                  <a:tcPr marL="55721" marR="55721" marT="0" marB="0"/>
                </a:tc>
                <a:tc>
                  <a:txBody>
                    <a:bodyPr/>
                    <a:lstStyle/>
                    <a:p>
                      <a:pPr>
                        <a:lnSpc>
                          <a:spcPct val="115000"/>
                        </a:lnSpc>
                        <a:spcAft>
                          <a:spcPts val="0"/>
                        </a:spcAft>
                      </a:pPr>
                      <a:r>
                        <a:rPr lang="en-GB"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 suggest a series of safety measures, following the pattern of the investigation.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nSpc>
                          <a:spcPct val="115000"/>
                        </a:lnSpc>
                        <a:spcAft>
                          <a:spcPts val="0"/>
                        </a:spcAft>
                      </a:pPr>
                      <a:r>
                        <a:rPr lang="en-GB"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 present a series of safety measures, outlining scientific good practice.</a:t>
                      </a:r>
                    </a:p>
                  </a:txBody>
                  <a:tcPr marL="55721" marR="55721" marT="0" marB="0"/>
                </a:tc>
                <a:extLst>
                  <a:ext uri="{0D108BD9-81ED-4DB2-BD59-A6C34878D82A}">
                    <a16:rowId xmlns:a16="http://schemas.microsoft.com/office/drawing/2014/main" val="1655885651"/>
                  </a:ext>
                </a:extLst>
              </a:tr>
              <a:tr h="1885769">
                <a:tc>
                  <a:txBody>
                    <a:bodyPr/>
                    <a:lstStyle/>
                    <a:p>
                      <a:pPr>
                        <a:lnSpc>
                          <a:spcPct val="115000"/>
                        </a:lnSpc>
                        <a:spcAft>
                          <a:spcPts val="0"/>
                        </a:spcAft>
                      </a:pPr>
                      <a:r>
                        <a:rPr lang="en-GB" sz="1200" b="1" dirty="0">
                          <a:effectLst/>
                          <a:latin typeface="+mn-lt"/>
                          <a:ea typeface="Calibri" panose="020F0502020204030204" pitchFamily="34" charset="0"/>
                          <a:cs typeface="Times New Roman" panose="02020603050405020304" pitchFamily="18" charset="0"/>
                        </a:rPr>
                        <a:t>Collecting evidence </a:t>
                      </a:r>
                    </a:p>
                  </a:txBody>
                  <a:tcPr marL="55721" marR="55721" marT="0" marB="0"/>
                </a:tc>
                <a:tc>
                  <a:txBody>
                    <a:bodyPr/>
                    <a:lstStyle/>
                    <a:p>
                      <a:pPr>
                        <a:lnSpc>
                          <a:spcPct val="115000"/>
                        </a:lnSpc>
                        <a:spcAft>
                          <a:spcPts val="0"/>
                        </a:spcAft>
                      </a:pPr>
                      <a:r>
                        <a:rPr lang="en-GB"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Makes a series of relevant observations.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Takes accurate readings on measuring equipment, repeating them when necessary.</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Creates own tables and graphs, based on average readings.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nSpc>
                          <a:spcPct val="115000"/>
                        </a:lnSpc>
                        <a:spcAft>
                          <a:spcPts val="0"/>
                        </a:spcAft>
                      </a:pPr>
                      <a:r>
                        <a:rPr lang="en-GB"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Makes a series of relevant structured observations.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Takes accurate readings on a range of measuring equipment, repeating them when necessary.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Chooses most suitable method for showing data, including different scales.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55721" marR="55721" marT="0" marB="0"/>
                </a:tc>
                <a:extLst>
                  <a:ext uri="{0D108BD9-81ED-4DB2-BD59-A6C34878D82A}">
                    <a16:rowId xmlns:a16="http://schemas.microsoft.com/office/drawing/2014/main" val="1197927640"/>
                  </a:ext>
                </a:extLst>
              </a:tr>
              <a:tr h="1316705">
                <a:tc>
                  <a:txBody>
                    <a:bodyPr/>
                    <a:lstStyle/>
                    <a:p>
                      <a:pPr>
                        <a:lnSpc>
                          <a:spcPct val="115000"/>
                        </a:lnSpc>
                        <a:spcAft>
                          <a:spcPts val="0"/>
                        </a:spcAft>
                      </a:pPr>
                      <a:r>
                        <a:rPr lang="en-GB" sz="1200" b="1" dirty="0">
                          <a:effectLst/>
                          <a:latin typeface="+mn-lt"/>
                          <a:ea typeface="Calibri" panose="020F0502020204030204" pitchFamily="34" charset="0"/>
                          <a:cs typeface="Times New Roman" panose="02020603050405020304" pitchFamily="18" charset="0"/>
                        </a:rPr>
                        <a:t>Results and conclusions</a:t>
                      </a:r>
                    </a:p>
                  </a:txBody>
                  <a:tcPr marL="55721" marR="55721" marT="0" marB="0"/>
                </a:tc>
                <a:tc>
                  <a:txBody>
                    <a:bodyPr/>
                    <a:lstStyle/>
                    <a:p>
                      <a:pPr>
                        <a:lnSpc>
                          <a:spcPct val="115000"/>
                        </a:lnSpc>
                        <a:spcAft>
                          <a:spcPts val="0"/>
                        </a:spcAft>
                      </a:pPr>
                      <a:r>
                        <a:rPr lang="en-GB"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With support, identifies linking factors to generate a 'rule'.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Supports these with specific evidence, sometimes relating to scientific knowledge.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 discuss how trustworthy their findings are.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nSpc>
                          <a:spcPct val="115000"/>
                        </a:lnSpc>
                        <a:spcAft>
                          <a:spcPts val="0"/>
                        </a:spcAft>
                      </a:pPr>
                      <a:r>
                        <a:rPr lang="en-GB"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Established 'rule' and possible exceptions.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Relates patterns to scientific knowledge.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 give reasons why other enquires may offer different results.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extLst>
                  <a:ext uri="{0D108BD9-81ED-4DB2-BD59-A6C34878D82A}">
                    <a16:rowId xmlns:a16="http://schemas.microsoft.com/office/drawing/2014/main" val="3792563867"/>
                  </a:ext>
                </a:extLst>
              </a:tr>
            </a:tbl>
          </a:graphicData>
        </a:graphic>
      </p:graphicFrame>
    </p:spTree>
    <p:extLst>
      <p:ext uri="{BB962C8B-B14F-4D97-AF65-F5344CB8AC3E}">
        <p14:creationId xmlns:p14="http://schemas.microsoft.com/office/powerpoint/2010/main" val="22146622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D6C939FE0DFC46AA9BC918048E90D9" ma:contentTypeVersion="16" ma:contentTypeDescription="Create a new document." ma:contentTypeScope="" ma:versionID="4b47e46c1a16ad430ab1d338c98e517b">
  <xsd:schema xmlns:xsd="http://www.w3.org/2001/XMLSchema" xmlns:xs="http://www.w3.org/2001/XMLSchema" xmlns:p="http://schemas.microsoft.com/office/2006/metadata/properties" xmlns:ns3="f3a0ff0f-6fe6-4c78-9b6d-10b8bb3d1d45" xmlns:ns4="3f94ec90-5b3c-4be4-9561-60b8c95d15c9" targetNamespace="http://schemas.microsoft.com/office/2006/metadata/properties" ma:root="true" ma:fieldsID="054482a20265e4b6354a6b302add84d0" ns3:_="" ns4:_="">
    <xsd:import namespace="f3a0ff0f-6fe6-4c78-9b6d-10b8bb3d1d45"/>
    <xsd:import namespace="3f94ec90-5b3c-4be4-9561-60b8c95d15c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OCR" minOccurs="0"/>
                <xsd:element ref="ns3:MediaServiceLocation" minOccurs="0"/>
                <xsd:element ref="ns3:MediaLengthInSeconds"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a0ff0f-6fe6-4c78-9b6d-10b8bb3d1d4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94ec90-5b3c-4be4-9561-60b8c95d15c9"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f3a0ff0f-6fe6-4c78-9b6d-10b8bb3d1d45" xsi:nil="true"/>
  </documentManagement>
</p:properties>
</file>

<file path=customXml/itemProps1.xml><?xml version="1.0" encoding="utf-8"?>
<ds:datastoreItem xmlns:ds="http://schemas.openxmlformats.org/officeDocument/2006/customXml" ds:itemID="{E764FA11-1BAD-46AE-B9A2-0B564FB4E1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a0ff0f-6fe6-4c78-9b6d-10b8bb3d1d45"/>
    <ds:schemaRef ds:uri="3f94ec90-5b3c-4be4-9561-60b8c95d15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880CE60-F82D-4220-AFD8-A8E8E064358B}">
  <ds:schemaRefs>
    <ds:schemaRef ds:uri="http://schemas.microsoft.com/sharepoint/v3/contenttype/forms"/>
  </ds:schemaRefs>
</ds:datastoreItem>
</file>

<file path=customXml/itemProps3.xml><?xml version="1.0" encoding="utf-8"?>
<ds:datastoreItem xmlns:ds="http://schemas.openxmlformats.org/officeDocument/2006/customXml" ds:itemID="{5D7DC64F-42FE-44A4-B635-0733DEC1ED7B}">
  <ds:schemaRefs>
    <ds:schemaRef ds:uri="http://purl.org/dc/elements/1.1/"/>
    <ds:schemaRef ds:uri="http://schemas.microsoft.com/office/2006/metadata/properties"/>
    <ds:schemaRef ds:uri="f3a0ff0f-6fe6-4c78-9b6d-10b8bb3d1d45"/>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3f94ec90-5b3c-4be4-9561-60b8c95d15c9"/>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93</TotalTime>
  <Words>1656</Words>
  <Application>Microsoft Office PowerPoint</Application>
  <PresentationFormat>A4 Paper (210x297 mm)</PresentationFormat>
  <Paragraphs>171</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Courier New</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Louise Perkins</dc:creator>
  <cp:lastModifiedBy>Louise Perkins</cp:lastModifiedBy>
  <cp:revision>9</cp:revision>
  <cp:lastPrinted>2024-01-04T15:21:42Z</cp:lastPrinted>
  <dcterms:created xsi:type="dcterms:W3CDTF">2024-01-04T14:16:29Z</dcterms:created>
  <dcterms:modified xsi:type="dcterms:W3CDTF">2024-01-04T15:50:04Z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0x010100E8D6C939FE0DFC46AA9BC918048E90D9</vt:lpwstr>
  </property>
</Properties>
</file>